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21"/>
    <p:restoredTop sz="94643"/>
  </p:normalViewPr>
  <p:slideViewPr>
    <p:cSldViewPr snapToGrid="0" snapToObjects="1">
      <p:cViewPr varScale="1">
        <p:scale>
          <a:sx n="113" d="100"/>
          <a:sy n="113" d="100"/>
        </p:scale>
        <p:origin x="192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142498F-EBD8-A84A-B8B8-58159CD4DC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74A0532-ADD9-BC45-A145-08CF49343F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B3B44EE-68B2-1846-877D-EE260E2F5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8F7BC-7155-9F4C-8D1E-98BC7790EB62}" type="datetimeFigureOut">
              <a:rPr lang="it-IT" smtClean="0"/>
              <a:t>05/04/22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C528AEF-B496-714D-93EF-11AA45B12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7E486B0-2778-3B4B-89E5-F485ED7BA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EA0D9-996F-194E-B0CB-A311896CB4D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14818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042E6C6-B74D-A94A-9AF2-C239A556D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D12C321-B4C3-C540-B058-EA379D3C68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C59E3EE-8A11-0041-9DA9-0CA6CF1FF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8F7BC-7155-9F4C-8D1E-98BC7790EB62}" type="datetimeFigureOut">
              <a:rPr lang="it-IT" smtClean="0"/>
              <a:t>05/04/22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0922D0D-A6E8-9240-9781-0C4DEF67D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D6EDB82-F381-BC4A-A3A0-203AB7D7D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EA0D9-996F-194E-B0CB-A311896CB4D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45115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687ECBF-7B8F-1741-B6E8-9F78D3A7E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AF21CC9-33A0-7C44-A06D-8BC213EF78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F06BB0A-B2C3-C545-A402-0BBA29EF1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8F7BC-7155-9F4C-8D1E-98BC7790EB62}" type="datetimeFigureOut">
              <a:rPr lang="it-IT" smtClean="0"/>
              <a:t>05/04/22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CE58825-C3DF-F34D-9BE7-62AC35398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074A61D-6BF8-6C40-BF74-39670D770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EA0D9-996F-194E-B0CB-A311896CB4D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55531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104E67D-C33B-F34F-B408-542BBA0DE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B337CA1-5BD5-A748-B406-ED61B40FDA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0D36229-59D2-464D-B0B9-E8AE42403F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E630D21-F331-A540-B313-D710E92BC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8F7BC-7155-9F4C-8D1E-98BC7790EB62}" type="datetimeFigureOut">
              <a:rPr lang="it-IT" smtClean="0"/>
              <a:t>05/04/22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7249589-2420-BC49-8243-FA723232E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535B026-89A4-DE4A-9264-4720EBBAF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EA0D9-996F-194E-B0CB-A311896CB4D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1523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B12C72F-07D6-0843-ACFE-5D3E44799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5EB00D4-5FD5-984B-BC31-3C55CC08A6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85EFF9A-2231-474F-ADAE-440AD11303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74352699-32A2-5F46-8646-46D114A779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3FEAE91D-7F05-5241-AC4A-937B23FA92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90C69431-3B3A-CF4E-8933-3F3519D20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8F7BC-7155-9F4C-8D1E-98BC7790EB62}" type="datetimeFigureOut">
              <a:rPr lang="it-IT" smtClean="0"/>
              <a:t>05/04/22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D4E74E9E-E2C0-2146-B30F-C3B11C5A7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AE78FBE4-472F-6A4C-9427-A94BADA26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EA0D9-996F-194E-B0CB-A311896CB4D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99447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754F846-F3CB-204D-90EE-C0EE5881C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FB2DB35B-1D54-5C4D-9760-09AB1F0D4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8F7BC-7155-9F4C-8D1E-98BC7790EB62}" type="datetimeFigureOut">
              <a:rPr lang="it-IT" smtClean="0"/>
              <a:t>05/04/22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44BE6E8A-B251-A24E-A1FA-7391F9873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0AB3FF1-A730-B549-9649-40182E679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EA0D9-996F-194E-B0CB-A311896CB4D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52364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80B2B3A5-E049-9541-ADFC-940054CE9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8F7BC-7155-9F4C-8D1E-98BC7790EB62}" type="datetimeFigureOut">
              <a:rPr lang="it-IT" smtClean="0"/>
              <a:t>05/04/22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3CCE5164-4042-DE4A-87F2-502A8AC84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28E527F-3410-8049-9B78-6ABE6985E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EA0D9-996F-194E-B0CB-A311896CB4D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14839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0D0EA9A-22D2-164B-A6F0-816AD5665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0FB5F77-BD42-434F-BCB5-53194910D6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B41A3E3-0396-4D46-9F71-04A531EFE2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0873AF8-90DF-8943-AED9-F910D8591B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8F7BC-7155-9F4C-8D1E-98BC7790EB62}" type="datetimeFigureOut">
              <a:rPr lang="it-IT" smtClean="0"/>
              <a:t>05/04/22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C694170-7798-2F40-8971-1A9C7620A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41299B3-990F-9D45-8C1B-FEEE69261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EA0D9-996F-194E-B0CB-A311896CB4D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79941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4D538F2-0A35-344D-9E66-6167212D0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F29CE4FF-1C5B-6644-9D43-10F75C906B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58934E0-5D6D-B745-81D5-393A0FE950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17EA60E-44CD-EB49-BC22-E0EAD04FD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8F7BC-7155-9F4C-8D1E-98BC7790EB62}" type="datetimeFigureOut">
              <a:rPr lang="it-IT" smtClean="0"/>
              <a:t>05/04/22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0786974-D607-7648-B369-F9FD15B7C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FABB88A-9C07-994D-8D55-79B61D0A5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EA0D9-996F-194E-B0CB-A311896CB4D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03523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0417344-0672-2048-B0FF-270EFFBCD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BE1D61EC-E75F-4749-9157-A02D1E3A68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2535D43-20F5-5C48-9EBC-3E881B403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8F7BC-7155-9F4C-8D1E-98BC7790EB62}" type="datetimeFigureOut">
              <a:rPr lang="it-IT" smtClean="0"/>
              <a:t>05/04/22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9DC6B3A-FE6C-4745-AC62-C89797CAE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53A6468-52AA-E547-864E-9DB53F9E4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EA0D9-996F-194E-B0CB-A311896CB4D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08106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98C315E8-ABCC-E443-9A74-4E3466033C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6829EB16-1C17-534C-B6FA-F1321ED619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7109CA2-3A47-2C4B-AE77-A09A0EFEC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8F7BC-7155-9F4C-8D1E-98BC7790EB62}" type="datetimeFigureOut">
              <a:rPr lang="it-IT" smtClean="0"/>
              <a:t>05/04/22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3E9E5C9-3389-5E4B-B31F-AF4CBBA69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27179B6-7EBF-F04B-8E5D-03B1A23F5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EA0D9-996F-194E-B0CB-A311896CB4D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9834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79E3E4A5-861C-5E40-9EE9-3E958BABA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06DEF1E-1A0D-8342-B12B-C909C11126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A0E64E1-9ED9-7F49-9652-B9DB07C81E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B8F7BC-7155-9F4C-8D1E-98BC7790EB62}" type="datetimeFigureOut">
              <a:rPr lang="it-IT" smtClean="0"/>
              <a:t>05/04/22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2A9904F-AB2B-4142-A93E-B40B95A66D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97F962A-6589-1846-BF94-E5B86D112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3EA0D9-996F-194E-B0CB-A311896CB4D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7727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25BC41A-1309-1F47-9DC9-7F2090ECBC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629" y="720919"/>
            <a:ext cx="11162371" cy="840252"/>
          </a:xfrm>
        </p:spPr>
        <p:txBody>
          <a:bodyPr>
            <a:normAutofit fontScale="90000"/>
          </a:bodyPr>
          <a:lstStyle/>
          <a:p>
            <a:br>
              <a:rPr lang="it-IT" sz="4400" dirty="0"/>
            </a:br>
            <a:br>
              <a:rPr lang="it-IT" sz="4400" dirty="0"/>
            </a:br>
            <a:br>
              <a:rPr lang="it-IT" sz="4400" dirty="0"/>
            </a:br>
            <a:br>
              <a:rPr lang="it-IT" sz="4400" dirty="0"/>
            </a:br>
            <a:br>
              <a:rPr lang="it-IT" sz="4400" dirty="0"/>
            </a:br>
            <a:r>
              <a:rPr lang="it-IT" sz="4400" dirty="0"/>
              <a:t>Progetto Erasmus plus «</a:t>
            </a:r>
            <a:r>
              <a:rPr lang="it-IT" sz="4400" dirty="0" err="1"/>
              <a:t>Migrants</a:t>
            </a:r>
            <a:r>
              <a:rPr lang="it-IT" sz="4400" dirty="0"/>
              <a:t> and </a:t>
            </a:r>
            <a:r>
              <a:rPr lang="it-IT" sz="4400" dirty="0" err="1"/>
              <a:t>refugees</a:t>
            </a:r>
            <a:r>
              <a:rPr lang="it-IT" sz="4400" dirty="0"/>
              <a:t>: </a:t>
            </a:r>
            <a:br>
              <a:rPr lang="it-IT" sz="4400" dirty="0"/>
            </a:br>
            <a:r>
              <a:rPr lang="it-IT" sz="4400" dirty="0"/>
              <a:t>the </a:t>
            </a:r>
            <a:r>
              <a:rPr lang="it-IT" sz="4400" dirty="0" err="1"/>
              <a:t>past</a:t>
            </a:r>
            <a:r>
              <a:rPr lang="it-IT" sz="4400" dirty="0"/>
              <a:t>, the </a:t>
            </a:r>
            <a:r>
              <a:rPr lang="it-IT" sz="4400" dirty="0" err="1"/>
              <a:t>present</a:t>
            </a:r>
            <a:r>
              <a:rPr lang="it-IT" sz="4400" dirty="0"/>
              <a:t>, the future»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EC5FAF6-73AD-4E4C-BA30-FCF6D0121D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98302"/>
            <a:ext cx="9144000" cy="1655762"/>
          </a:xfrm>
        </p:spPr>
        <p:txBody>
          <a:bodyPr>
            <a:normAutofit/>
          </a:bodyPr>
          <a:lstStyle/>
          <a:p>
            <a:r>
              <a:rPr lang="it-IT" sz="3600" dirty="0" err="1"/>
              <a:t>Results</a:t>
            </a:r>
            <a:r>
              <a:rPr lang="it-IT" sz="3600" dirty="0"/>
              <a:t> of the </a:t>
            </a:r>
            <a:r>
              <a:rPr lang="it-IT" sz="3600" dirty="0" err="1"/>
              <a:t>survey</a:t>
            </a:r>
            <a:r>
              <a:rPr lang="it-IT" sz="3600" dirty="0"/>
              <a:t> </a:t>
            </a:r>
            <a:r>
              <a:rPr lang="it-IT" sz="3600" dirty="0" err="1"/>
              <a:t>about</a:t>
            </a:r>
            <a:r>
              <a:rPr lang="it-IT" sz="3600" dirty="0"/>
              <a:t> </a:t>
            </a:r>
          </a:p>
          <a:p>
            <a:r>
              <a:rPr lang="it-IT" sz="3600" dirty="0" err="1"/>
              <a:t>migrants</a:t>
            </a:r>
            <a:r>
              <a:rPr lang="it-IT" sz="3600" dirty="0"/>
              <a:t>’ job and </a:t>
            </a:r>
            <a:r>
              <a:rPr lang="it-IT" sz="3600" dirty="0" err="1"/>
              <a:t>education</a:t>
            </a:r>
            <a:r>
              <a:rPr lang="it-IT" sz="3600" dirty="0"/>
              <a:t> 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2C66691-58AA-4744-9C03-6CACAD3C8E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1461" y="1561171"/>
            <a:ext cx="2009078" cy="2009078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6E8D0E26-6271-9D4C-B48B-F372DADAD528}"/>
              </a:ext>
            </a:extLst>
          </p:cNvPr>
          <p:cNvSpPr txBox="1"/>
          <p:nvPr/>
        </p:nvSpPr>
        <p:spPr>
          <a:xfrm>
            <a:off x="1948437" y="5922334"/>
            <a:ext cx="9324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       ITES Vitale Giordano, Bitonto – ITALY  (4- 8 aprile 2022)   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C975FEBE-11E7-474D-8565-9CD6C262F0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8499" y="5825175"/>
            <a:ext cx="1805200" cy="563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569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25BC41A-1309-1F47-9DC9-7F2090ECBC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629" y="720919"/>
            <a:ext cx="11162371" cy="840252"/>
          </a:xfrm>
        </p:spPr>
        <p:txBody>
          <a:bodyPr>
            <a:normAutofit fontScale="90000"/>
          </a:bodyPr>
          <a:lstStyle/>
          <a:p>
            <a:br>
              <a:rPr lang="it-IT" sz="4400" dirty="0"/>
            </a:br>
            <a:br>
              <a:rPr lang="it-IT" sz="4400" dirty="0"/>
            </a:br>
            <a:br>
              <a:rPr lang="it-IT" sz="4400" dirty="0"/>
            </a:br>
            <a:br>
              <a:rPr lang="it-IT" sz="4400" dirty="0"/>
            </a:br>
            <a:endParaRPr lang="it-IT" sz="4400" dirty="0"/>
          </a:p>
        </p:txBody>
      </p:sp>
      <p:sp>
        <p:nvSpPr>
          <p:cNvPr id="4" name="Ovale 3">
            <a:extLst>
              <a:ext uri="{FF2B5EF4-FFF2-40B4-BE49-F238E27FC236}">
                <a16:creationId xmlns:a16="http://schemas.microsoft.com/office/drawing/2014/main" id="{94CFE574-4684-7347-BC43-106A88D8F137}"/>
              </a:ext>
            </a:extLst>
          </p:cNvPr>
          <p:cNvSpPr/>
          <p:nvPr/>
        </p:nvSpPr>
        <p:spPr>
          <a:xfrm>
            <a:off x="2450169" y="0"/>
            <a:ext cx="7014257" cy="677119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4000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1DBC904A-D466-D741-8CE8-7821998676A4}"/>
              </a:ext>
            </a:extLst>
          </p:cNvPr>
          <p:cNvSpPr txBox="1"/>
          <p:nvPr/>
        </p:nvSpPr>
        <p:spPr>
          <a:xfrm>
            <a:off x="2837919" y="738716"/>
            <a:ext cx="6238755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 err="1"/>
              <a:t>This</a:t>
            </a:r>
            <a:r>
              <a:rPr lang="it-IT" sz="4000" b="1" dirty="0"/>
              <a:t> </a:t>
            </a:r>
            <a:r>
              <a:rPr lang="it-IT" sz="4000" b="1" dirty="0" err="1"/>
              <a:t>survey</a:t>
            </a:r>
            <a:r>
              <a:rPr lang="it-IT" sz="4000" b="1" dirty="0"/>
              <a:t> </a:t>
            </a:r>
          </a:p>
          <a:p>
            <a:pPr algn="ctr"/>
            <a:r>
              <a:rPr lang="it-IT" sz="4000" b="1" dirty="0" err="1"/>
              <a:t>has</a:t>
            </a:r>
            <a:r>
              <a:rPr lang="it-IT" sz="4000" b="1" dirty="0"/>
              <a:t> no </a:t>
            </a:r>
            <a:r>
              <a:rPr lang="it-IT" sz="4000" b="1" dirty="0" err="1"/>
              <a:t>statistical</a:t>
            </a:r>
            <a:r>
              <a:rPr lang="it-IT" sz="4000" b="1" dirty="0"/>
              <a:t> </a:t>
            </a:r>
          </a:p>
          <a:p>
            <a:pPr algn="ctr"/>
            <a:r>
              <a:rPr lang="it-IT" sz="4000" b="1" dirty="0" err="1"/>
              <a:t>value</a:t>
            </a:r>
            <a:r>
              <a:rPr lang="it-IT" sz="4000" b="1" dirty="0"/>
              <a:t>, </a:t>
            </a:r>
            <a:r>
              <a:rPr lang="it-IT" sz="4000" b="1" dirty="0" err="1"/>
              <a:t>but</a:t>
            </a:r>
            <a:r>
              <a:rPr lang="it-IT" sz="4000" b="1" dirty="0"/>
              <a:t> </a:t>
            </a:r>
            <a:r>
              <a:rPr lang="it-IT" sz="4000" b="1" dirty="0" err="1"/>
              <a:t>it</a:t>
            </a:r>
            <a:r>
              <a:rPr lang="it-IT" sz="4000" b="1" dirty="0"/>
              <a:t> </a:t>
            </a:r>
            <a:r>
              <a:rPr lang="it-IT" sz="4000" b="1" dirty="0" err="1"/>
              <a:t>gives</a:t>
            </a:r>
            <a:r>
              <a:rPr lang="it-IT" sz="4000" b="1" dirty="0"/>
              <a:t> </a:t>
            </a:r>
            <a:r>
              <a:rPr lang="it-IT" sz="4000" b="1" dirty="0" err="1"/>
              <a:t>us</a:t>
            </a:r>
            <a:r>
              <a:rPr lang="it-IT" sz="4000" b="1" dirty="0"/>
              <a:t> </a:t>
            </a:r>
            <a:r>
              <a:rPr lang="it-IT" sz="4000" b="1" dirty="0" err="1"/>
              <a:t>significant</a:t>
            </a:r>
            <a:r>
              <a:rPr lang="it-IT" sz="4000" b="1" dirty="0"/>
              <a:t> </a:t>
            </a:r>
            <a:r>
              <a:rPr lang="it-IT" sz="4000" b="1" dirty="0" err="1"/>
              <a:t>food</a:t>
            </a:r>
            <a:r>
              <a:rPr lang="it-IT" sz="4000" b="1" dirty="0"/>
              <a:t> for </a:t>
            </a:r>
            <a:r>
              <a:rPr lang="it-IT" sz="4000" b="1" dirty="0" err="1"/>
              <a:t>thought</a:t>
            </a:r>
            <a:r>
              <a:rPr lang="it-IT" sz="4000" b="1" dirty="0"/>
              <a:t>.</a:t>
            </a:r>
          </a:p>
          <a:p>
            <a:pPr algn="ctr"/>
            <a:r>
              <a:rPr lang="it-IT" sz="4000" b="1" dirty="0"/>
              <a:t> 70 </a:t>
            </a:r>
            <a:r>
              <a:rPr lang="it-IT" sz="4000" b="1" dirty="0" err="1"/>
              <a:t>people</a:t>
            </a:r>
            <a:r>
              <a:rPr lang="it-IT" sz="4000" b="1" dirty="0"/>
              <a:t> of </a:t>
            </a:r>
            <a:r>
              <a:rPr lang="it-IT" sz="4000" b="1" dirty="0" err="1"/>
              <a:t>various</a:t>
            </a:r>
            <a:r>
              <a:rPr lang="it-IT" sz="4000" b="1" dirty="0"/>
              <a:t> </a:t>
            </a:r>
          </a:p>
          <a:p>
            <a:pPr algn="ctr"/>
            <a:r>
              <a:rPr lang="it-IT" sz="4000" b="1" dirty="0" err="1"/>
              <a:t>ages</a:t>
            </a:r>
            <a:r>
              <a:rPr lang="it-IT" sz="4000" b="1" dirty="0"/>
              <a:t> </a:t>
            </a:r>
            <a:r>
              <a:rPr lang="it-IT" sz="4000" b="1" dirty="0" err="1"/>
              <a:t>participated</a:t>
            </a:r>
            <a:r>
              <a:rPr lang="it-IT" sz="4000" b="1" dirty="0"/>
              <a:t>, </a:t>
            </a:r>
          </a:p>
          <a:p>
            <a:pPr algn="ctr"/>
            <a:r>
              <a:rPr lang="it-IT" sz="4000" b="1" dirty="0"/>
              <a:t>from 16 to 69 </a:t>
            </a:r>
          </a:p>
          <a:p>
            <a:pPr algn="ctr"/>
            <a:r>
              <a:rPr lang="it-IT" sz="4000" b="1" dirty="0" err="1"/>
              <a:t>years</a:t>
            </a:r>
            <a:r>
              <a:rPr lang="it-IT" sz="4000" b="1" dirty="0"/>
              <a:t> </a:t>
            </a:r>
            <a:r>
              <a:rPr lang="it-IT" sz="4000" b="1" dirty="0" err="1"/>
              <a:t>old</a:t>
            </a:r>
            <a:r>
              <a:rPr lang="it-IT" sz="4000" b="1" dirty="0"/>
              <a:t>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45215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25BC41A-1309-1F47-9DC9-7F2090ECBC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629" y="720919"/>
            <a:ext cx="11162371" cy="840252"/>
          </a:xfrm>
        </p:spPr>
        <p:txBody>
          <a:bodyPr>
            <a:normAutofit fontScale="90000"/>
          </a:bodyPr>
          <a:lstStyle/>
          <a:p>
            <a:br>
              <a:rPr lang="it-IT" sz="4400" dirty="0"/>
            </a:br>
            <a:br>
              <a:rPr lang="it-IT" sz="4400" dirty="0"/>
            </a:br>
            <a:br>
              <a:rPr lang="it-IT" sz="4400" dirty="0"/>
            </a:br>
            <a:br>
              <a:rPr lang="it-IT" sz="4400" dirty="0"/>
            </a:br>
            <a:endParaRPr lang="it-IT" sz="4400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EC5FAF6-73AD-4E4C-BA30-FCF6D0121D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7553" y="459078"/>
            <a:ext cx="9144000" cy="1655762"/>
          </a:xfrm>
        </p:spPr>
        <p:txBody>
          <a:bodyPr>
            <a:normAutofit/>
          </a:bodyPr>
          <a:lstStyle/>
          <a:p>
            <a:r>
              <a:rPr lang="it-IT" sz="4000" b="1" dirty="0" err="1"/>
              <a:t>What</a:t>
            </a:r>
            <a:r>
              <a:rPr lang="it-IT" sz="4000" b="1" dirty="0"/>
              <a:t> country </a:t>
            </a:r>
            <a:r>
              <a:rPr lang="it-IT" sz="4000" b="1" dirty="0" err="1"/>
              <a:t>were</a:t>
            </a:r>
            <a:r>
              <a:rPr lang="it-IT" sz="4000" b="1" dirty="0"/>
              <a:t> </a:t>
            </a:r>
            <a:r>
              <a:rPr lang="it-IT" sz="4000" b="1" dirty="0" err="1"/>
              <a:t>you</a:t>
            </a:r>
            <a:r>
              <a:rPr lang="it-IT" sz="4000" b="1" dirty="0"/>
              <a:t> </a:t>
            </a:r>
            <a:r>
              <a:rPr lang="it-IT" sz="4000" b="1" dirty="0" err="1"/>
              <a:t>born</a:t>
            </a:r>
            <a:r>
              <a:rPr lang="it-IT" sz="4000" b="1" dirty="0"/>
              <a:t> in?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06E7F0B9-E9F5-A544-B219-3F95CADAFA46}"/>
              </a:ext>
            </a:extLst>
          </p:cNvPr>
          <p:cNvSpPr txBox="1"/>
          <p:nvPr/>
        </p:nvSpPr>
        <p:spPr>
          <a:xfrm>
            <a:off x="653036" y="1141045"/>
            <a:ext cx="1123416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it-IT" sz="3600" dirty="0"/>
              <a:t>The </a:t>
            </a:r>
            <a:r>
              <a:rPr lang="it-IT" sz="3600" dirty="0" err="1"/>
              <a:t>respondents</a:t>
            </a:r>
            <a:r>
              <a:rPr lang="it-IT" sz="3600" dirty="0"/>
              <a:t> </a:t>
            </a:r>
            <a:r>
              <a:rPr lang="it-IT" sz="3600" dirty="0" err="1"/>
              <a:t>came</a:t>
            </a:r>
            <a:r>
              <a:rPr lang="it-IT" sz="3600" dirty="0"/>
              <a:t> from 18 </a:t>
            </a:r>
            <a:r>
              <a:rPr lang="it-IT" sz="3600" dirty="0" err="1"/>
              <a:t>different</a:t>
            </a:r>
            <a:r>
              <a:rPr lang="it-IT" sz="3600" dirty="0"/>
              <a:t> </a:t>
            </a:r>
            <a:r>
              <a:rPr lang="it-IT" sz="3600" dirty="0" err="1"/>
              <a:t>countries</a:t>
            </a:r>
            <a:r>
              <a:rPr lang="it-IT" sz="3600" dirty="0"/>
              <a:t>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it-IT" sz="3600" dirty="0" err="1"/>
              <a:t>Although</a:t>
            </a:r>
            <a:r>
              <a:rPr lang="it-IT" sz="3600" dirty="0"/>
              <a:t> </a:t>
            </a:r>
            <a:r>
              <a:rPr lang="it-IT" sz="3600" dirty="0" err="1"/>
              <a:t>not</a:t>
            </a:r>
            <a:r>
              <a:rPr lang="it-IT" sz="3600" dirty="0"/>
              <a:t> a </a:t>
            </a:r>
            <a:r>
              <a:rPr lang="it-IT" sz="3600" dirty="0" err="1"/>
              <a:t>statistical</a:t>
            </a:r>
            <a:r>
              <a:rPr lang="it-IT" sz="3600" dirty="0"/>
              <a:t> sample, </a:t>
            </a:r>
            <a:r>
              <a:rPr lang="it-IT" sz="3600" dirty="0" err="1"/>
              <a:t>it</a:t>
            </a:r>
            <a:r>
              <a:rPr lang="it-IT" sz="3600" dirty="0"/>
              <a:t> </a:t>
            </a:r>
            <a:r>
              <a:rPr lang="it-IT" sz="3600" dirty="0" err="1"/>
              <a:t>is</a:t>
            </a:r>
            <a:r>
              <a:rPr lang="it-IT" sz="3600" dirty="0"/>
              <a:t> </a:t>
            </a:r>
            <a:r>
              <a:rPr lang="it-IT" sz="3600" dirty="0" err="1"/>
              <a:t>certainly</a:t>
            </a:r>
            <a:r>
              <a:rPr lang="it-IT" sz="3600" dirty="0"/>
              <a:t> </a:t>
            </a:r>
            <a:r>
              <a:rPr lang="it-IT" sz="3600" dirty="0" err="1"/>
              <a:t>representative</a:t>
            </a:r>
            <a:r>
              <a:rPr lang="it-IT" sz="3600" dirty="0"/>
              <a:t> of the </a:t>
            </a:r>
            <a:r>
              <a:rPr lang="it-IT" sz="3600" dirty="0" err="1"/>
              <a:t>schools</a:t>
            </a:r>
            <a:r>
              <a:rPr lang="it-IT" sz="3600" dirty="0"/>
              <a:t> in the </a:t>
            </a:r>
            <a:r>
              <a:rPr lang="it-IT" sz="3600" dirty="0" err="1"/>
              <a:t>project</a:t>
            </a:r>
            <a:r>
              <a:rPr lang="it-IT" sz="3600" dirty="0"/>
              <a:t>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it-IT" sz="3600" dirty="0"/>
              <a:t>The </a:t>
            </a:r>
            <a:r>
              <a:rPr lang="it-IT" sz="3600" dirty="0" err="1"/>
              <a:t>survey</a:t>
            </a:r>
            <a:r>
              <a:rPr lang="it-IT" sz="3600" dirty="0"/>
              <a:t> in the </a:t>
            </a:r>
            <a:r>
              <a:rPr lang="it-IT" sz="3600" dirty="0" err="1"/>
              <a:t>Finnish</a:t>
            </a:r>
            <a:r>
              <a:rPr lang="it-IT" sz="3600" dirty="0"/>
              <a:t> </a:t>
            </a:r>
            <a:r>
              <a:rPr lang="it-IT" sz="3600" dirty="0" err="1"/>
              <a:t>school</a:t>
            </a:r>
            <a:r>
              <a:rPr lang="it-IT" sz="3600" dirty="0"/>
              <a:t> </a:t>
            </a:r>
            <a:r>
              <a:rPr lang="it-IT" sz="3600" dirty="0" err="1"/>
              <a:t>involved</a:t>
            </a:r>
            <a:r>
              <a:rPr lang="it-IT" sz="3600" dirty="0"/>
              <a:t> </a:t>
            </a:r>
            <a:r>
              <a:rPr lang="it-IT" sz="3600" dirty="0" err="1"/>
              <a:t>people</a:t>
            </a:r>
            <a:r>
              <a:rPr lang="it-IT" sz="3600" dirty="0"/>
              <a:t> of 11 </a:t>
            </a:r>
            <a:r>
              <a:rPr lang="it-IT" sz="3600" dirty="0" err="1"/>
              <a:t>different</a:t>
            </a:r>
            <a:r>
              <a:rPr lang="it-IT" sz="3600" dirty="0"/>
              <a:t> </a:t>
            </a:r>
            <a:r>
              <a:rPr lang="it-IT" sz="3600" dirty="0" err="1"/>
              <a:t>nationalities</a:t>
            </a:r>
            <a:r>
              <a:rPr lang="it-IT" sz="3600" dirty="0"/>
              <a:t>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it-IT" sz="3600" dirty="0"/>
              <a:t>In </a:t>
            </a:r>
            <a:r>
              <a:rPr lang="it-IT" sz="3600" dirty="0" err="1"/>
              <a:t>Greece</a:t>
            </a:r>
            <a:r>
              <a:rPr lang="it-IT" sz="3600" dirty="0"/>
              <a:t>, 3 </a:t>
            </a:r>
            <a:r>
              <a:rPr lang="it-IT" sz="3600" dirty="0" err="1"/>
              <a:t>foreign</a:t>
            </a:r>
            <a:r>
              <a:rPr lang="it-IT" sz="3600" dirty="0"/>
              <a:t> </a:t>
            </a:r>
            <a:r>
              <a:rPr lang="it-IT" sz="3600" dirty="0" err="1"/>
              <a:t>nationalities</a:t>
            </a:r>
            <a:r>
              <a:rPr lang="it-IT" sz="3600" dirty="0"/>
              <a:t> </a:t>
            </a:r>
            <a:r>
              <a:rPr lang="it-IT" sz="3600" dirty="0" err="1"/>
              <a:t>were</a:t>
            </a:r>
            <a:r>
              <a:rPr lang="it-IT" sz="3600" dirty="0"/>
              <a:t> </a:t>
            </a:r>
            <a:r>
              <a:rPr lang="it-IT" sz="3600" dirty="0" err="1"/>
              <a:t>represented</a:t>
            </a:r>
            <a:r>
              <a:rPr lang="it-IT" sz="3600" dirty="0"/>
              <a:t> and in </a:t>
            </a:r>
            <a:r>
              <a:rPr lang="it-IT" sz="3600" dirty="0" err="1"/>
              <a:t>Denmark</a:t>
            </a:r>
            <a:r>
              <a:rPr lang="it-IT" sz="3600" dirty="0"/>
              <a:t> 4.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it-IT" sz="3600" dirty="0"/>
              <a:t>In </a:t>
            </a:r>
            <a:r>
              <a:rPr lang="it-IT" sz="3600" dirty="0" err="1"/>
              <a:t>Italy</a:t>
            </a:r>
            <a:r>
              <a:rPr lang="it-IT" sz="3600" dirty="0"/>
              <a:t>, </a:t>
            </a:r>
            <a:r>
              <a:rPr lang="it-IT" sz="3600" dirty="0" err="1"/>
              <a:t>all</a:t>
            </a:r>
            <a:r>
              <a:rPr lang="it-IT" sz="3600" dirty="0"/>
              <a:t> the </a:t>
            </a:r>
            <a:r>
              <a:rPr lang="it-IT" sz="3600" dirty="0" err="1"/>
              <a:t>participants</a:t>
            </a:r>
            <a:r>
              <a:rPr lang="it-IT" sz="3600" dirty="0"/>
              <a:t> in the </a:t>
            </a:r>
            <a:r>
              <a:rPr lang="it-IT" sz="3600" dirty="0" err="1"/>
              <a:t>survey</a:t>
            </a:r>
            <a:r>
              <a:rPr lang="it-IT" sz="3600" dirty="0"/>
              <a:t>, </a:t>
            </a:r>
            <a:r>
              <a:rPr lang="it-IT" sz="3600" dirty="0" err="1"/>
              <a:t>although</a:t>
            </a:r>
            <a:r>
              <a:rPr lang="it-IT" sz="3600" dirty="0"/>
              <a:t> of </a:t>
            </a:r>
            <a:r>
              <a:rPr lang="it-IT" sz="3600" dirty="0" err="1"/>
              <a:t>foreign</a:t>
            </a:r>
            <a:r>
              <a:rPr lang="it-IT" sz="3600" dirty="0"/>
              <a:t> </a:t>
            </a:r>
            <a:r>
              <a:rPr lang="it-IT" sz="3600" dirty="0" err="1"/>
              <a:t>origin</a:t>
            </a:r>
            <a:r>
              <a:rPr lang="it-IT" sz="3600" dirty="0"/>
              <a:t>, </a:t>
            </a:r>
            <a:r>
              <a:rPr lang="it-IT" sz="3600" dirty="0" err="1"/>
              <a:t>were</a:t>
            </a:r>
            <a:r>
              <a:rPr lang="it-IT" sz="3600" dirty="0"/>
              <a:t> </a:t>
            </a:r>
            <a:r>
              <a:rPr lang="it-IT" sz="3600" dirty="0" err="1"/>
              <a:t>born</a:t>
            </a:r>
            <a:r>
              <a:rPr lang="it-IT" sz="3600" dirty="0"/>
              <a:t> in </a:t>
            </a:r>
            <a:r>
              <a:rPr lang="it-IT" sz="3600" dirty="0" err="1"/>
              <a:t>Italy</a:t>
            </a:r>
            <a:r>
              <a:rPr lang="it-IT" sz="36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343784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25BC41A-1309-1F47-9DC9-7F2090ECBC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629" y="720919"/>
            <a:ext cx="11162371" cy="840252"/>
          </a:xfrm>
        </p:spPr>
        <p:txBody>
          <a:bodyPr>
            <a:normAutofit fontScale="90000"/>
          </a:bodyPr>
          <a:lstStyle/>
          <a:p>
            <a:br>
              <a:rPr lang="it-IT" sz="4400" dirty="0"/>
            </a:br>
            <a:br>
              <a:rPr lang="it-IT" sz="4400" dirty="0"/>
            </a:br>
            <a:br>
              <a:rPr lang="it-IT" sz="4400" dirty="0"/>
            </a:br>
            <a:br>
              <a:rPr lang="it-IT" sz="4400" dirty="0"/>
            </a:br>
            <a:endParaRPr lang="it-IT" sz="4400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EC5FAF6-73AD-4E4C-BA30-FCF6D0121D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1250" y="720919"/>
            <a:ext cx="9144000" cy="1655762"/>
          </a:xfrm>
        </p:spPr>
        <p:txBody>
          <a:bodyPr>
            <a:normAutofit/>
          </a:bodyPr>
          <a:lstStyle/>
          <a:p>
            <a:pPr algn="l"/>
            <a:r>
              <a:rPr lang="it-IT" sz="3600" b="1" dirty="0" err="1"/>
              <a:t>Does</a:t>
            </a:r>
            <a:r>
              <a:rPr lang="it-IT" sz="3600" b="1" dirty="0"/>
              <a:t> </a:t>
            </a:r>
            <a:r>
              <a:rPr lang="it-IT" sz="3600" b="1" dirty="0" err="1"/>
              <a:t>your</a:t>
            </a:r>
            <a:r>
              <a:rPr lang="it-IT" sz="3600" b="1" dirty="0"/>
              <a:t> family live in the country </a:t>
            </a:r>
          </a:p>
          <a:p>
            <a:pPr algn="l"/>
            <a:r>
              <a:rPr lang="it-IT" sz="3600" b="1" dirty="0" err="1"/>
              <a:t>where</a:t>
            </a:r>
            <a:r>
              <a:rPr lang="it-IT" sz="3600" b="1" dirty="0"/>
              <a:t> </a:t>
            </a:r>
            <a:r>
              <a:rPr lang="it-IT" sz="3600" b="1" dirty="0" err="1"/>
              <a:t>you</a:t>
            </a:r>
            <a:r>
              <a:rPr lang="it-IT" sz="3600" b="1" dirty="0"/>
              <a:t> live? 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FC2E260-CA95-AC4B-83D1-EBE63C6AEF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688" b="92188" l="6699" r="90909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16534" y="3794234"/>
            <a:ext cx="2243329" cy="2060857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3F132235-12B1-5D45-BCD1-54FE612FA6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70" b="91979" l="14741" r="83267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21594" y="3794234"/>
            <a:ext cx="2766176" cy="2060856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BCF191F8-77EC-E548-9E1D-334764C64C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500" b="90000" l="9705" r="8987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40216" y="3616598"/>
            <a:ext cx="2652614" cy="2238492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264DB188-4AC6-1B4D-9346-A1DFC7D0551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209" b="95722" l="9524" r="89744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5517" y="3760065"/>
            <a:ext cx="3058512" cy="2095025"/>
          </a:xfrm>
          <a:prstGeom prst="rect">
            <a:avLst/>
          </a:prstGeom>
        </p:spPr>
      </p:pic>
      <p:sp>
        <p:nvSpPr>
          <p:cNvPr id="12" name="Rettangolo 11">
            <a:extLst>
              <a:ext uri="{FF2B5EF4-FFF2-40B4-BE49-F238E27FC236}">
                <a16:creationId xmlns:a16="http://schemas.microsoft.com/office/drawing/2014/main" id="{F55EC32C-F2DB-5A46-A019-E9908EA234A1}"/>
              </a:ext>
            </a:extLst>
          </p:cNvPr>
          <p:cNvSpPr/>
          <p:nvPr/>
        </p:nvSpPr>
        <p:spPr>
          <a:xfrm>
            <a:off x="8916534" y="920587"/>
            <a:ext cx="410650" cy="3468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5B8B3615-8488-1944-A4AF-9E79DC8634E3}"/>
              </a:ext>
            </a:extLst>
          </p:cNvPr>
          <p:cNvSpPr/>
          <p:nvPr/>
        </p:nvSpPr>
        <p:spPr>
          <a:xfrm>
            <a:off x="8916534" y="1920850"/>
            <a:ext cx="410650" cy="346841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D5CF6150-8D0E-484F-A904-148F8E30AB6C}"/>
              </a:ext>
            </a:extLst>
          </p:cNvPr>
          <p:cNvSpPr txBox="1"/>
          <p:nvPr/>
        </p:nvSpPr>
        <p:spPr>
          <a:xfrm>
            <a:off x="9616742" y="863174"/>
            <a:ext cx="6385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/>
              <a:t>YES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7A388AC-F93F-5F46-8027-9236BBA7FE14}"/>
              </a:ext>
            </a:extLst>
          </p:cNvPr>
          <p:cNvSpPr txBox="1"/>
          <p:nvPr/>
        </p:nvSpPr>
        <p:spPr>
          <a:xfrm>
            <a:off x="9662504" y="1915016"/>
            <a:ext cx="6148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/>
              <a:t>NO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CBA6E5AF-CEA0-D041-8272-53AAEA1AC35D}"/>
              </a:ext>
            </a:extLst>
          </p:cNvPr>
          <p:cNvSpPr txBox="1"/>
          <p:nvPr/>
        </p:nvSpPr>
        <p:spPr>
          <a:xfrm>
            <a:off x="1187123" y="5855090"/>
            <a:ext cx="1598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ITALY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379C7150-1174-5346-B36E-2755AC7405B0}"/>
              </a:ext>
            </a:extLst>
          </p:cNvPr>
          <p:cNvSpPr txBox="1"/>
          <p:nvPr/>
        </p:nvSpPr>
        <p:spPr>
          <a:xfrm>
            <a:off x="6569013" y="5855918"/>
            <a:ext cx="1671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GREECE</a:t>
            </a: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12BE23AC-1AF2-CB40-A4C7-B49875B81963}"/>
              </a:ext>
            </a:extLst>
          </p:cNvPr>
          <p:cNvSpPr txBox="1"/>
          <p:nvPr/>
        </p:nvSpPr>
        <p:spPr>
          <a:xfrm>
            <a:off x="3801880" y="5855090"/>
            <a:ext cx="1513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DENMARK</a:t>
            </a: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7AC73261-3036-EB42-B708-B0FF3382778D}"/>
              </a:ext>
            </a:extLst>
          </p:cNvPr>
          <p:cNvSpPr txBox="1"/>
          <p:nvPr/>
        </p:nvSpPr>
        <p:spPr>
          <a:xfrm>
            <a:off x="9283707" y="5855090"/>
            <a:ext cx="1508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FINLAND</a:t>
            </a:r>
          </a:p>
        </p:txBody>
      </p:sp>
    </p:spTree>
    <p:extLst>
      <p:ext uri="{BB962C8B-B14F-4D97-AF65-F5344CB8AC3E}">
        <p14:creationId xmlns:p14="http://schemas.microsoft.com/office/powerpoint/2010/main" val="10084669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25BC41A-1309-1F47-9DC9-7F2090ECBC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629" y="720919"/>
            <a:ext cx="11162371" cy="840252"/>
          </a:xfrm>
        </p:spPr>
        <p:txBody>
          <a:bodyPr>
            <a:normAutofit fontScale="90000"/>
          </a:bodyPr>
          <a:lstStyle/>
          <a:p>
            <a:br>
              <a:rPr lang="it-IT" sz="4400" dirty="0"/>
            </a:br>
            <a:br>
              <a:rPr lang="it-IT" sz="4400" dirty="0"/>
            </a:br>
            <a:br>
              <a:rPr lang="it-IT" sz="4400" dirty="0"/>
            </a:br>
            <a:br>
              <a:rPr lang="it-IT" sz="4400" dirty="0"/>
            </a:br>
            <a:endParaRPr lang="it-IT" sz="4400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EC5FAF6-73AD-4E4C-BA30-FCF6D0121D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7553" y="946758"/>
            <a:ext cx="9144000" cy="1655762"/>
          </a:xfrm>
        </p:spPr>
        <p:txBody>
          <a:bodyPr>
            <a:normAutofit/>
          </a:bodyPr>
          <a:lstStyle/>
          <a:p>
            <a:endParaRPr lang="it-IT" sz="3600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2E598B8-4A3F-754F-9F84-DB411F8405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585" y="565448"/>
            <a:ext cx="9978905" cy="580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928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25BC41A-1309-1F47-9DC9-7F2090ECBC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629" y="720919"/>
            <a:ext cx="11162371" cy="840252"/>
          </a:xfrm>
        </p:spPr>
        <p:txBody>
          <a:bodyPr>
            <a:normAutofit fontScale="90000"/>
          </a:bodyPr>
          <a:lstStyle/>
          <a:p>
            <a:br>
              <a:rPr lang="it-IT" sz="4400" dirty="0"/>
            </a:br>
            <a:br>
              <a:rPr lang="it-IT" sz="4400" dirty="0"/>
            </a:br>
            <a:br>
              <a:rPr lang="it-IT" sz="4400" dirty="0"/>
            </a:br>
            <a:br>
              <a:rPr lang="it-IT" sz="4400" dirty="0"/>
            </a:br>
            <a:endParaRPr lang="it-IT" sz="4400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EC5FAF6-73AD-4E4C-BA30-FCF6D0121D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73573" y="946758"/>
            <a:ext cx="12107917" cy="5264856"/>
          </a:xfrm>
        </p:spPr>
        <p:txBody>
          <a:bodyPr>
            <a:normAutofit fontScale="92500" lnSpcReduction="10000"/>
          </a:bodyPr>
          <a:lstStyle/>
          <a:p>
            <a:pPr marL="592138" indent="-4572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3500" dirty="0"/>
              <a:t>  </a:t>
            </a:r>
            <a:r>
              <a:rPr lang="it-IT" sz="4000" dirty="0"/>
              <a:t>Do </a:t>
            </a:r>
            <a:r>
              <a:rPr lang="it-IT" sz="4000" dirty="0" err="1"/>
              <a:t>you</a:t>
            </a:r>
            <a:r>
              <a:rPr lang="it-IT" sz="4000" dirty="0"/>
              <a:t> </a:t>
            </a:r>
            <a:r>
              <a:rPr lang="it-IT" sz="4000" dirty="0" err="1"/>
              <a:t>plan</a:t>
            </a:r>
            <a:r>
              <a:rPr lang="it-IT" sz="4000" dirty="0"/>
              <a:t> to stay in the future in </a:t>
            </a:r>
          </a:p>
          <a:p>
            <a:pPr marL="134938" algn="l">
              <a:lnSpc>
                <a:spcPct val="100000"/>
              </a:lnSpc>
            </a:pPr>
            <a:r>
              <a:rPr lang="it-IT" sz="4000" dirty="0"/>
              <a:t>      the country </a:t>
            </a:r>
            <a:r>
              <a:rPr lang="it-IT" sz="4000" dirty="0" err="1"/>
              <a:t>where</a:t>
            </a:r>
            <a:r>
              <a:rPr lang="it-IT" sz="4000" dirty="0"/>
              <a:t> </a:t>
            </a:r>
            <a:r>
              <a:rPr lang="it-IT" sz="4000" dirty="0" err="1"/>
              <a:t>you</a:t>
            </a:r>
            <a:r>
              <a:rPr lang="it-IT" sz="4000" dirty="0"/>
              <a:t> live </a:t>
            </a:r>
            <a:r>
              <a:rPr lang="it-IT" sz="4000" dirty="0" err="1"/>
              <a:t>now</a:t>
            </a:r>
            <a:r>
              <a:rPr lang="it-IT" sz="5200" dirty="0"/>
              <a:t>?</a:t>
            </a:r>
          </a:p>
          <a:p>
            <a:pPr marL="477838" indent="-342900">
              <a:buFont typeface="Arial" panose="020B0604020202020204" pitchFamily="34" charset="0"/>
              <a:buChar char="•"/>
            </a:pPr>
            <a:endParaRPr lang="it-IT" dirty="0"/>
          </a:p>
          <a:p>
            <a:pPr marL="592138" indent="-457200" algn="l">
              <a:buFont typeface="Arial" panose="020B0604020202020204" pitchFamily="34" charset="0"/>
              <a:buChar char="•"/>
            </a:pPr>
            <a:r>
              <a:rPr lang="it-IT" sz="3500" dirty="0"/>
              <a:t>  </a:t>
            </a:r>
            <a:r>
              <a:rPr lang="it-IT" sz="4000" dirty="0" err="1"/>
              <a:t>Does</a:t>
            </a:r>
            <a:r>
              <a:rPr lang="it-IT" sz="4000" dirty="0"/>
              <a:t> </a:t>
            </a:r>
            <a:r>
              <a:rPr lang="it-IT" sz="4000" dirty="0" err="1"/>
              <a:t>your</a:t>
            </a:r>
            <a:r>
              <a:rPr lang="it-IT" sz="4000" dirty="0"/>
              <a:t> family </a:t>
            </a:r>
            <a:r>
              <a:rPr lang="it-IT" sz="4000" dirty="0" err="1"/>
              <a:t>wish</a:t>
            </a:r>
            <a:r>
              <a:rPr lang="it-IT" sz="4000" dirty="0"/>
              <a:t> to </a:t>
            </a:r>
            <a:r>
              <a:rPr lang="it-IT" sz="4000" dirty="0" err="1"/>
              <a:t>return</a:t>
            </a:r>
            <a:r>
              <a:rPr lang="it-IT" sz="4000" dirty="0"/>
              <a:t> to </a:t>
            </a:r>
          </a:p>
          <a:p>
            <a:pPr marL="134938" algn="l"/>
            <a:r>
              <a:rPr lang="it-IT" sz="4000" dirty="0"/>
              <a:t>      </a:t>
            </a:r>
            <a:r>
              <a:rPr lang="it-IT" sz="4000" dirty="0" err="1"/>
              <a:t>their</a:t>
            </a:r>
            <a:r>
              <a:rPr lang="it-IT" sz="4000" dirty="0"/>
              <a:t> country of </a:t>
            </a:r>
            <a:r>
              <a:rPr lang="it-IT" sz="4000" dirty="0" err="1"/>
              <a:t>origin</a:t>
            </a:r>
            <a:r>
              <a:rPr lang="it-IT" sz="4000" dirty="0"/>
              <a:t>?</a:t>
            </a:r>
          </a:p>
          <a:p>
            <a:pPr marL="592138" indent="-457200">
              <a:buFont typeface="Arial" panose="020B0604020202020204" pitchFamily="34" charset="0"/>
              <a:buChar char="•"/>
            </a:pPr>
            <a:endParaRPr lang="it-IT" sz="3500" dirty="0"/>
          </a:p>
          <a:p>
            <a:pPr marL="592138" indent="-457200" algn="l">
              <a:buFont typeface="Arial" panose="020B0604020202020204" pitchFamily="34" charset="0"/>
              <a:buChar char="•"/>
            </a:pPr>
            <a:r>
              <a:rPr lang="it-IT" sz="4000" dirty="0"/>
              <a:t>  Do </a:t>
            </a:r>
            <a:r>
              <a:rPr lang="it-IT" sz="4000" dirty="0" err="1"/>
              <a:t>you</a:t>
            </a:r>
            <a:r>
              <a:rPr lang="it-IT" sz="4000" dirty="0"/>
              <a:t> </a:t>
            </a:r>
            <a:r>
              <a:rPr lang="it-IT" sz="4000" dirty="0" err="1"/>
              <a:t>feel</a:t>
            </a:r>
            <a:r>
              <a:rPr lang="it-IT" sz="4000" dirty="0"/>
              <a:t> </a:t>
            </a:r>
            <a:r>
              <a:rPr lang="it-IT" sz="4000" dirty="0" err="1"/>
              <a:t>you</a:t>
            </a:r>
            <a:r>
              <a:rPr lang="it-IT" sz="4000" dirty="0"/>
              <a:t> </a:t>
            </a:r>
            <a:r>
              <a:rPr lang="it-IT" sz="4000" dirty="0" err="1"/>
              <a:t>belong</a:t>
            </a:r>
            <a:r>
              <a:rPr lang="it-IT" sz="4000" dirty="0"/>
              <a:t> more to the </a:t>
            </a:r>
          </a:p>
          <a:p>
            <a:pPr marL="134938" algn="l"/>
            <a:r>
              <a:rPr lang="it-IT" sz="4000" dirty="0"/>
              <a:t>      country </a:t>
            </a:r>
            <a:r>
              <a:rPr lang="it-IT" sz="4000" dirty="0" err="1"/>
              <a:t>you</a:t>
            </a:r>
            <a:r>
              <a:rPr lang="it-IT" sz="4000" dirty="0"/>
              <a:t> live in or to </a:t>
            </a:r>
            <a:r>
              <a:rPr lang="it-IT" sz="4000" dirty="0" err="1"/>
              <a:t>your</a:t>
            </a:r>
            <a:r>
              <a:rPr lang="it-IT" sz="4000" dirty="0"/>
              <a:t> </a:t>
            </a:r>
          </a:p>
          <a:p>
            <a:pPr marL="134938" algn="l"/>
            <a:r>
              <a:rPr lang="it-IT" sz="4000" dirty="0"/>
              <a:t>      </a:t>
            </a:r>
            <a:r>
              <a:rPr lang="it-IT" sz="4000" dirty="0" err="1"/>
              <a:t>family’s</a:t>
            </a:r>
            <a:r>
              <a:rPr lang="it-IT" sz="4000" dirty="0"/>
              <a:t> country of </a:t>
            </a:r>
            <a:r>
              <a:rPr lang="it-IT" sz="4000" dirty="0" err="1"/>
              <a:t>origin</a:t>
            </a:r>
            <a:r>
              <a:rPr lang="it-IT" sz="4000" dirty="0"/>
              <a:t>?</a:t>
            </a:r>
          </a:p>
          <a:p>
            <a:endParaRPr lang="it-IT" sz="3600" dirty="0"/>
          </a:p>
        </p:txBody>
      </p:sp>
      <p:sp>
        <p:nvSpPr>
          <p:cNvPr id="4" name="Freccia destra 3">
            <a:extLst>
              <a:ext uri="{FF2B5EF4-FFF2-40B4-BE49-F238E27FC236}">
                <a16:creationId xmlns:a16="http://schemas.microsoft.com/office/drawing/2014/main" id="{0CBE91B4-A5AD-F047-85DF-6764378881DB}"/>
              </a:ext>
            </a:extLst>
          </p:cNvPr>
          <p:cNvSpPr/>
          <p:nvPr/>
        </p:nvSpPr>
        <p:spPr>
          <a:xfrm>
            <a:off x="7903780" y="1167706"/>
            <a:ext cx="1198179" cy="546538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CE4C0DFB-B041-154D-98C1-6A523741D1E3}"/>
              </a:ext>
            </a:extLst>
          </p:cNvPr>
          <p:cNvSpPr/>
          <p:nvPr/>
        </p:nvSpPr>
        <p:spPr>
          <a:xfrm>
            <a:off x="9485586" y="1015306"/>
            <a:ext cx="1082565" cy="8513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BFC8488D-7B48-AB4C-909E-EB427626BB0D}"/>
              </a:ext>
            </a:extLst>
          </p:cNvPr>
          <p:cNvSpPr txBox="1"/>
          <p:nvPr/>
        </p:nvSpPr>
        <p:spPr>
          <a:xfrm>
            <a:off x="9559157" y="1101648"/>
            <a:ext cx="9354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/>
              <a:t>YES</a:t>
            </a:r>
          </a:p>
        </p:txBody>
      </p:sp>
      <p:sp>
        <p:nvSpPr>
          <p:cNvPr id="7" name="Freccia destra 6">
            <a:extLst>
              <a:ext uri="{FF2B5EF4-FFF2-40B4-BE49-F238E27FC236}">
                <a16:creationId xmlns:a16="http://schemas.microsoft.com/office/drawing/2014/main" id="{5C0FCA6E-D5D3-514B-91C0-6E791FAB45CB}"/>
              </a:ext>
            </a:extLst>
          </p:cNvPr>
          <p:cNvSpPr/>
          <p:nvPr/>
        </p:nvSpPr>
        <p:spPr>
          <a:xfrm>
            <a:off x="7882622" y="2899737"/>
            <a:ext cx="1198179" cy="546538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654984F2-BB22-5E45-A609-D2E05E430E5D}"/>
              </a:ext>
            </a:extLst>
          </p:cNvPr>
          <p:cNvSpPr/>
          <p:nvPr/>
        </p:nvSpPr>
        <p:spPr>
          <a:xfrm>
            <a:off x="9485584" y="2824788"/>
            <a:ext cx="1082565" cy="8513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D63644CB-25AB-DD4F-9141-582671226442}"/>
              </a:ext>
            </a:extLst>
          </p:cNvPr>
          <p:cNvSpPr txBox="1"/>
          <p:nvPr/>
        </p:nvSpPr>
        <p:spPr>
          <a:xfrm>
            <a:off x="9559157" y="2896514"/>
            <a:ext cx="9354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/>
              <a:t>NO</a:t>
            </a:r>
          </a:p>
        </p:txBody>
      </p:sp>
      <p:sp>
        <p:nvSpPr>
          <p:cNvPr id="10" name="Freccia destra 9">
            <a:extLst>
              <a:ext uri="{FF2B5EF4-FFF2-40B4-BE49-F238E27FC236}">
                <a16:creationId xmlns:a16="http://schemas.microsoft.com/office/drawing/2014/main" id="{86792860-5A1F-6D44-BC90-9EBBE870F2E9}"/>
              </a:ext>
            </a:extLst>
          </p:cNvPr>
          <p:cNvSpPr/>
          <p:nvPr/>
        </p:nvSpPr>
        <p:spPr>
          <a:xfrm>
            <a:off x="7882621" y="5039411"/>
            <a:ext cx="1198179" cy="546538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745D3883-88BD-FF40-8093-6FB80AF7765B}"/>
              </a:ext>
            </a:extLst>
          </p:cNvPr>
          <p:cNvSpPr/>
          <p:nvPr/>
        </p:nvSpPr>
        <p:spPr>
          <a:xfrm>
            <a:off x="9412013" y="4887011"/>
            <a:ext cx="2322787" cy="8513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5E345D9E-7B8E-E442-88E4-FCFAEC1715A4}"/>
              </a:ext>
            </a:extLst>
          </p:cNvPr>
          <p:cNvSpPr txBox="1"/>
          <p:nvPr/>
        </p:nvSpPr>
        <p:spPr>
          <a:xfrm>
            <a:off x="8413459" y="5135374"/>
            <a:ext cx="43093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/>
              <a:t>The country I live in</a:t>
            </a:r>
          </a:p>
        </p:txBody>
      </p:sp>
    </p:spTree>
    <p:extLst>
      <p:ext uri="{BB962C8B-B14F-4D97-AF65-F5344CB8AC3E}">
        <p14:creationId xmlns:p14="http://schemas.microsoft.com/office/powerpoint/2010/main" val="26526009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25BC41A-1309-1F47-9DC9-7F2090ECBC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629" y="720919"/>
            <a:ext cx="11162371" cy="840252"/>
          </a:xfrm>
        </p:spPr>
        <p:txBody>
          <a:bodyPr>
            <a:normAutofit fontScale="90000"/>
          </a:bodyPr>
          <a:lstStyle/>
          <a:p>
            <a:br>
              <a:rPr lang="it-IT" sz="4400" dirty="0"/>
            </a:br>
            <a:br>
              <a:rPr lang="it-IT" sz="4400" dirty="0"/>
            </a:br>
            <a:br>
              <a:rPr lang="it-IT" sz="4400" dirty="0"/>
            </a:br>
            <a:br>
              <a:rPr lang="it-IT" sz="4400" dirty="0"/>
            </a:br>
            <a:endParaRPr lang="it-IT" sz="4400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624AC4DE-8CE1-A741-8C94-82B2D49B5B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4360" b="89646" l="0" r="97386">
                        <a14:foregroundMark x1="17810" y1="37057" x2="22549" y2="35967"/>
                        <a14:foregroundMark x1="26634" y1="35695" x2="31046" y2="41144"/>
                        <a14:foregroundMark x1="31536" y1="35967" x2="31536" y2="41144"/>
                        <a14:foregroundMark x1="34967" y1="46322" x2="37582" y2="35967"/>
                        <a14:foregroundMark x1="43301" y1="46866" x2="43301" y2="36512"/>
                        <a14:foregroundMark x1="50490" y1="48501" x2="50490" y2="38147"/>
                        <a14:foregroundMark x1="50163" y1="47139" x2="52778" y2="39510"/>
                        <a14:foregroundMark x1="61601" y1="35695" x2="64706" y2="46322"/>
                        <a14:foregroundMark x1="70915" y1="38965" x2="71242" y2="35695"/>
                        <a14:foregroundMark x1="78758" y1="37330" x2="78758" y2="4604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694793">
            <a:off x="3270481" y="868680"/>
            <a:ext cx="7930919" cy="4780280"/>
          </a:xfrm>
          <a:prstGeom prst="rect">
            <a:avLst/>
          </a:prstGeom>
        </p:spPr>
      </p:pic>
      <p:sp>
        <p:nvSpPr>
          <p:cNvPr id="8" name="Rettangolo 7">
            <a:extLst>
              <a:ext uri="{FF2B5EF4-FFF2-40B4-BE49-F238E27FC236}">
                <a16:creationId xmlns:a16="http://schemas.microsoft.com/office/drawing/2014/main" id="{FDA4BE95-629D-054F-A033-1F5057806090}"/>
              </a:ext>
            </a:extLst>
          </p:cNvPr>
          <p:cNvSpPr/>
          <p:nvPr/>
        </p:nvSpPr>
        <p:spPr>
          <a:xfrm>
            <a:off x="1029629" y="5926574"/>
            <a:ext cx="55052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/>
              <a:t> ITES Vitale Giordano, Bitonto – ITALY  (4- 8 aprile 2022)   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9F9D865B-D3B2-214F-B366-1E5C83B9E6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0814" y="5823697"/>
            <a:ext cx="1805200" cy="563649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AA5C781C-42D0-E145-8059-B553A7657E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274" y="518160"/>
            <a:ext cx="2565138" cy="2565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32529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273</Words>
  <Application>Microsoft Macintosh PowerPoint</Application>
  <PresentationFormat>Widescreen</PresentationFormat>
  <Paragraphs>44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di Office</vt:lpstr>
      <vt:lpstr>     Progetto Erasmus plus «Migrants and refugees:  the past, the present, the future»</vt:lpstr>
      <vt:lpstr>    </vt:lpstr>
      <vt:lpstr>    </vt:lpstr>
      <vt:lpstr>    </vt:lpstr>
      <vt:lpstr>    </vt:lpstr>
      <vt:lpstr>    </vt:lpstr>
      <vt:lpstr>    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Progetto Erasmus plus «Migrants and refugees:  the past, the present, the future»</dc:title>
  <dc:creator>macbookair</dc:creator>
  <cp:lastModifiedBy>macbookair</cp:lastModifiedBy>
  <cp:revision>13</cp:revision>
  <dcterms:created xsi:type="dcterms:W3CDTF">2022-04-04T17:18:38Z</dcterms:created>
  <dcterms:modified xsi:type="dcterms:W3CDTF">2022-04-05T04:04:18Z</dcterms:modified>
</cp:coreProperties>
</file>