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9" r:id="rId3"/>
    <p:sldId id="260" r:id="rId4"/>
    <p:sldId id="261" r:id="rId5"/>
    <p:sldId id="262" r:id="rId6"/>
    <p:sldId id="263" r:id="rId7"/>
    <p:sldId id="270"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FCDA9-A9A4-40C6-8FE5-975C0C50662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496DA95-98E9-4215-B90D-D0351CC29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1FACDD5-B622-4814-99FF-3D6A2861481B}"/>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C14EA2B1-F511-43E3-A72B-83980F4576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8B8A066-5A0F-4720-B8A0-FED95D1980A4}"/>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333320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FD7802-8718-4A68-A597-E971CEFC8C7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F13B1B1-6D38-4569-A378-ACF36DD3189B}"/>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69C4B42-B7F6-43F3-861D-5848B42D806D}"/>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0D6DD022-0391-4792-A97B-5F4ECEBFDAE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150904-ED4C-4D46-BBAA-633309464728}"/>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26474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A8732BC-B715-45C9-A626-537FBF4FED3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DEA35DC-458A-4A20-81CD-D8F8B45262A2}"/>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A3AC91F-EA85-487A-9343-11DD2B202D8A}"/>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3CDBCA98-25BF-48EC-8EE8-AE2E9C30A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1301703-A4F3-4092-B431-C7A20C2066DA}"/>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118515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20C81-3F5C-44C4-BD94-2D49777E7EF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083B9A-5FAB-4C27-AD72-FCE191ACA857}"/>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D7DF957-5A39-43CE-B19B-D7A73D0F6D25}"/>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01374C73-9726-4E1F-8408-B470350CE5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3BCA7E5-05D1-4B6F-9F09-14909138937B}"/>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46285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DEF920-A227-4CB9-9F8A-B4F5C0478DD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9575362-0229-4FD5-AD1F-1A5DB956E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3114335C-D2D0-4B54-AB6B-072277A3670A}"/>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33A1AD62-6EB3-4FB6-B777-CC280096FC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A21B89F-1034-4ED1-A6A0-D56A70EC6695}"/>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176376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1CB86-8039-4213-ADD6-7D6531A843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A8382B-9D98-44AD-82FB-63913619D6B3}"/>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310CA741-7683-4EF7-AA50-FC844FC9B53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67CE068D-F37F-4C79-B013-E1F9FFD8FBFF}"/>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6" name="Θέση υποσέλιδου 5">
            <a:extLst>
              <a:ext uri="{FF2B5EF4-FFF2-40B4-BE49-F238E27FC236}">
                <a16:creationId xmlns:a16="http://schemas.microsoft.com/office/drawing/2014/main" id="{329CD5A3-9F49-4BEA-9992-0776F67BBB1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0E57648-A1FB-4E45-A12E-6AD2AF328214}"/>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398611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AC215D-CB71-4A76-B0BF-B6F2ABD94D8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6DA4DD6-47E5-4B17-9E37-7CF77D700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D264A357-2895-4D38-B57B-BDEFA019C045}"/>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B0663E6C-8571-4B92-888C-4087EEAA6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40F1DCA1-A72F-469F-8261-4A356F89A4C3}"/>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235F7D58-55C5-4C8F-9057-32953CAC2607}"/>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8" name="Θέση υποσέλιδου 7">
            <a:extLst>
              <a:ext uri="{FF2B5EF4-FFF2-40B4-BE49-F238E27FC236}">
                <a16:creationId xmlns:a16="http://schemas.microsoft.com/office/drawing/2014/main" id="{DD1A65C2-B6DD-4AEA-B797-ED836417835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7D95A3A-8F9C-469E-B9DC-57ECAD5EF031}"/>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183286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AB5DA9-FE76-4627-8409-5C6E1E6C7EF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15040BD-768A-42B5-8F2B-CE26A6749384}"/>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4" name="Θέση υποσέλιδου 3">
            <a:extLst>
              <a:ext uri="{FF2B5EF4-FFF2-40B4-BE49-F238E27FC236}">
                <a16:creationId xmlns:a16="http://schemas.microsoft.com/office/drawing/2014/main" id="{203B4DC1-4230-4829-B80F-5CE1B994804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A5A87C2-96FE-4477-A131-161C05B42D9B}"/>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122063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B962CC3-EA93-41C5-969F-1450A76B8AD2}"/>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3" name="Θέση υποσέλιδου 2">
            <a:extLst>
              <a:ext uri="{FF2B5EF4-FFF2-40B4-BE49-F238E27FC236}">
                <a16:creationId xmlns:a16="http://schemas.microsoft.com/office/drawing/2014/main" id="{F10365DD-B28F-4E31-8C68-6BFA67611E9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842C592-5502-4EA2-8AB4-B7F83729387C}"/>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89575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0E6A02-E8C6-4911-8D61-D7A79C50FC0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6DDC64C-1BA7-4223-BF00-FA9B06897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15A8C372-6A10-4025-906E-5006D4EAD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0F0476D-7DC7-4E05-B195-AAC62176454B}"/>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6" name="Θέση υποσέλιδου 5">
            <a:extLst>
              <a:ext uri="{FF2B5EF4-FFF2-40B4-BE49-F238E27FC236}">
                <a16:creationId xmlns:a16="http://schemas.microsoft.com/office/drawing/2014/main" id="{3F5BAB38-18EB-4078-A12B-3A96002D60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FCD7958-B2F5-4204-8838-56B02E03CF35}"/>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188276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413B0-29A2-4FAB-8C09-82FDBF6491C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ED591A4-E87F-49A5-B675-AA46D9BC1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09DFD6C-15EA-4993-88AD-7270F4BCF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2E2D8ED9-A72E-4EAB-A128-EEF57F5B36C3}"/>
              </a:ext>
            </a:extLst>
          </p:cNvPr>
          <p:cNvSpPr>
            <a:spLocks noGrp="1"/>
          </p:cNvSpPr>
          <p:nvPr>
            <p:ph type="dt" sz="half" idx="10"/>
          </p:nvPr>
        </p:nvSpPr>
        <p:spPr/>
        <p:txBody>
          <a:bodyPr/>
          <a:lstStyle/>
          <a:p>
            <a:fld id="{DD613E43-7248-44E3-BCF5-65E890B9C85F}" type="datetimeFigureOut">
              <a:rPr lang="el-GR" smtClean="0"/>
              <a:t>9/1/2022</a:t>
            </a:fld>
            <a:endParaRPr lang="el-GR"/>
          </a:p>
        </p:txBody>
      </p:sp>
      <p:sp>
        <p:nvSpPr>
          <p:cNvPr id="6" name="Θέση υποσέλιδου 5">
            <a:extLst>
              <a:ext uri="{FF2B5EF4-FFF2-40B4-BE49-F238E27FC236}">
                <a16:creationId xmlns:a16="http://schemas.microsoft.com/office/drawing/2014/main" id="{CE4E5146-7325-4216-94A6-BE0B3ADFF8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FDD3072-59D3-413A-A0B6-04CB8B44D4E5}"/>
              </a:ext>
            </a:extLst>
          </p:cNvPr>
          <p:cNvSpPr>
            <a:spLocks noGrp="1"/>
          </p:cNvSpPr>
          <p:nvPr>
            <p:ph type="sldNum" sz="quarter" idx="12"/>
          </p:nvPr>
        </p:nvSpPr>
        <p:spPr/>
        <p:txBody>
          <a:bodyPr/>
          <a:lstStyle/>
          <a:p>
            <a:fld id="{AFFE5928-128E-4B8E-9F70-F2F74FED9F4B}" type="slidenum">
              <a:rPr lang="el-GR" smtClean="0"/>
              <a:t>‹#›</a:t>
            </a:fld>
            <a:endParaRPr lang="el-GR"/>
          </a:p>
        </p:txBody>
      </p:sp>
    </p:spTree>
    <p:extLst>
      <p:ext uri="{BB962C8B-B14F-4D97-AF65-F5344CB8AC3E}">
        <p14:creationId xmlns:p14="http://schemas.microsoft.com/office/powerpoint/2010/main" val="73362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44D0FC-62F2-436A-9A62-E5EF9E253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526912-A47E-483F-836B-DAB689007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C877820-A3C8-4B72-A16D-F071CBC03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3E43-7248-44E3-BCF5-65E890B9C85F}" type="datetimeFigureOut">
              <a:rPr lang="el-GR" smtClean="0"/>
              <a:t>9/1/2022</a:t>
            </a:fld>
            <a:endParaRPr lang="el-GR"/>
          </a:p>
        </p:txBody>
      </p:sp>
      <p:sp>
        <p:nvSpPr>
          <p:cNvPr id="5" name="Θέση υποσέλιδου 4">
            <a:extLst>
              <a:ext uri="{FF2B5EF4-FFF2-40B4-BE49-F238E27FC236}">
                <a16:creationId xmlns:a16="http://schemas.microsoft.com/office/drawing/2014/main" id="{0A5E3864-2965-45F1-A1AD-92FB6D168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B01F0AC-038F-42C0-917F-280C3C17F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E5928-128E-4B8E-9F70-F2F74FED9F4B}" type="slidenum">
              <a:rPr lang="el-GR" smtClean="0"/>
              <a:t>‹#›</a:t>
            </a:fld>
            <a:endParaRPr lang="el-GR"/>
          </a:p>
        </p:txBody>
      </p:sp>
    </p:spTree>
    <p:extLst>
      <p:ext uri="{BB962C8B-B14F-4D97-AF65-F5344CB8AC3E}">
        <p14:creationId xmlns:p14="http://schemas.microsoft.com/office/powerpoint/2010/main" val="344801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49EAFF-F41D-48D8-A34D-05724638F71C}"/>
              </a:ext>
            </a:extLst>
          </p:cNvPr>
          <p:cNvSpPr>
            <a:spLocks noGrp="1"/>
          </p:cNvSpPr>
          <p:nvPr>
            <p:ph type="title"/>
          </p:nvPr>
        </p:nvSpPr>
        <p:spPr>
          <a:xfrm>
            <a:off x="244996" y="265435"/>
            <a:ext cx="11451136" cy="662731"/>
          </a:xfrm>
        </p:spPr>
        <p:txBody>
          <a:bodyPr>
            <a:normAutofit/>
          </a:bodyPr>
          <a:lstStyle/>
          <a:p>
            <a:r>
              <a:rPr lang="en-US" sz="3200" b="1">
                <a:latin typeface="Amasis MT Pro Black" panose="02040A04050005020304" pitchFamily="18" charset="0"/>
              </a:rPr>
              <a:t>GREECE          DENMARK         FINLAND         </a:t>
            </a:r>
            <a:r>
              <a:rPr lang="en-US" sz="3200" b="1" dirty="0">
                <a:latin typeface="Amasis MT Pro Black" panose="02040A04050005020304" pitchFamily="18" charset="0"/>
              </a:rPr>
              <a:t>ITALY</a:t>
            </a:r>
            <a:endParaRPr lang="el-GR" sz="3200" b="1" dirty="0">
              <a:latin typeface="Amasis MT Pro Black" panose="02040A04050005020304" pitchFamily="18" charset="0"/>
            </a:endParaRPr>
          </a:p>
        </p:txBody>
      </p:sp>
      <p:pic>
        <p:nvPicPr>
          <p:cNvPr id="4" name="Θέση περιεχομένου 3">
            <a:extLst>
              <a:ext uri="{FF2B5EF4-FFF2-40B4-BE49-F238E27FC236}">
                <a16:creationId xmlns:a16="http://schemas.microsoft.com/office/drawing/2014/main" id="{24B9E6C8-846E-4B53-90A3-58080F6A606C}"/>
              </a:ext>
            </a:extLst>
          </p:cNvPr>
          <p:cNvPicPr>
            <a:picLocks noGrp="1" noChangeAspect="1"/>
          </p:cNvPicPr>
          <p:nvPr>
            <p:ph idx="1"/>
          </p:nvPr>
        </p:nvPicPr>
        <p:blipFill rotWithShape="1">
          <a:blip r:embed="rId2"/>
          <a:srcRect l="17955" t="21423" r="20288"/>
          <a:stretch/>
        </p:blipFill>
        <p:spPr>
          <a:xfrm>
            <a:off x="181017" y="1978515"/>
            <a:ext cx="3016795" cy="1564099"/>
          </a:xfrm>
          <a:prstGeom prst="rect">
            <a:avLst/>
          </a:prstGeom>
        </p:spPr>
      </p:pic>
      <p:pic>
        <p:nvPicPr>
          <p:cNvPr id="5" name="Εικόνα 4">
            <a:extLst>
              <a:ext uri="{FF2B5EF4-FFF2-40B4-BE49-F238E27FC236}">
                <a16:creationId xmlns:a16="http://schemas.microsoft.com/office/drawing/2014/main" id="{5C59D0B2-3CAE-416C-83D2-3503F94F257C}"/>
              </a:ext>
            </a:extLst>
          </p:cNvPr>
          <p:cNvPicPr>
            <a:picLocks noChangeAspect="1"/>
          </p:cNvPicPr>
          <p:nvPr/>
        </p:nvPicPr>
        <p:blipFill rotWithShape="1">
          <a:blip r:embed="rId3"/>
          <a:srcRect l="16411" t="19863" r="18310"/>
          <a:stretch/>
        </p:blipFill>
        <p:spPr>
          <a:xfrm>
            <a:off x="3197812" y="1942763"/>
            <a:ext cx="3186840" cy="1617083"/>
          </a:xfrm>
          <a:prstGeom prst="rect">
            <a:avLst/>
          </a:prstGeom>
        </p:spPr>
      </p:pic>
      <p:pic>
        <p:nvPicPr>
          <p:cNvPr id="6" name="Εικόνα 5">
            <a:extLst>
              <a:ext uri="{FF2B5EF4-FFF2-40B4-BE49-F238E27FC236}">
                <a16:creationId xmlns:a16="http://schemas.microsoft.com/office/drawing/2014/main" id="{4195904E-82FB-470C-A60A-40B7E4F87C83}"/>
              </a:ext>
            </a:extLst>
          </p:cNvPr>
          <p:cNvPicPr>
            <a:picLocks noChangeAspect="1"/>
          </p:cNvPicPr>
          <p:nvPr/>
        </p:nvPicPr>
        <p:blipFill rotWithShape="1">
          <a:blip r:embed="rId4"/>
          <a:srcRect l="18023" t="21394" r="17735"/>
          <a:stretch/>
        </p:blipFill>
        <p:spPr>
          <a:xfrm>
            <a:off x="6250096" y="1973246"/>
            <a:ext cx="3099017" cy="1595701"/>
          </a:xfrm>
          <a:prstGeom prst="rect">
            <a:avLst/>
          </a:prstGeom>
        </p:spPr>
      </p:pic>
      <p:sp>
        <p:nvSpPr>
          <p:cNvPr id="9" name="TextBox 8">
            <a:extLst>
              <a:ext uri="{FF2B5EF4-FFF2-40B4-BE49-F238E27FC236}">
                <a16:creationId xmlns:a16="http://schemas.microsoft.com/office/drawing/2014/main" id="{559E867D-E396-4427-AC3F-AFF701DC7B55}"/>
              </a:ext>
            </a:extLst>
          </p:cNvPr>
          <p:cNvSpPr txBox="1"/>
          <p:nvPr/>
        </p:nvSpPr>
        <p:spPr>
          <a:xfrm>
            <a:off x="144482" y="1136552"/>
            <a:ext cx="11838970" cy="523220"/>
          </a:xfrm>
          <a:prstGeom prst="rect">
            <a:avLst/>
          </a:prstGeom>
          <a:noFill/>
        </p:spPr>
        <p:txBody>
          <a:bodyPr wrap="square" rtlCol="0">
            <a:spAutoFit/>
          </a:bodyPr>
          <a:lstStyle/>
          <a:p>
            <a:r>
              <a:rPr lang="en-US" sz="2800" b="1" dirty="0"/>
              <a:t> Q1: The phenomenon of migration has historically appeared: </a:t>
            </a:r>
            <a:endParaRPr lang="en-GB" sz="2800" b="1" dirty="0"/>
          </a:p>
        </p:txBody>
      </p:sp>
      <p:pic>
        <p:nvPicPr>
          <p:cNvPr id="11" name="Picture 10" descr="Chart, pie chart&#10;&#10;Description automatically generated">
            <a:extLst>
              <a:ext uri="{FF2B5EF4-FFF2-40B4-BE49-F238E27FC236}">
                <a16:creationId xmlns:a16="http://schemas.microsoft.com/office/drawing/2014/main" id="{9970F54C-AED3-4911-82D4-725D8A8C48AD}"/>
              </a:ext>
            </a:extLst>
          </p:cNvPr>
          <p:cNvPicPr>
            <a:picLocks noChangeAspect="1"/>
          </p:cNvPicPr>
          <p:nvPr/>
        </p:nvPicPr>
        <p:blipFill rotWithShape="1">
          <a:blip r:embed="rId5">
            <a:extLst>
              <a:ext uri="{28A0092B-C50C-407E-A947-70E740481C1C}">
                <a14:useLocalDpi xmlns:a14="http://schemas.microsoft.com/office/drawing/2010/main" val="0"/>
              </a:ext>
            </a:extLst>
          </a:blip>
          <a:srcRect l="8744"/>
          <a:stretch/>
        </p:blipFill>
        <p:spPr>
          <a:xfrm>
            <a:off x="9184943" y="2010440"/>
            <a:ext cx="3007057" cy="1511773"/>
          </a:xfrm>
          <a:prstGeom prst="rect">
            <a:avLst/>
          </a:prstGeom>
        </p:spPr>
      </p:pic>
      <p:grpSp>
        <p:nvGrpSpPr>
          <p:cNvPr id="15" name="Group 14">
            <a:extLst>
              <a:ext uri="{FF2B5EF4-FFF2-40B4-BE49-F238E27FC236}">
                <a16:creationId xmlns:a16="http://schemas.microsoft.com/office/drawing/2014/main" id="{6FB74C78-C86E-4BCE-8D8A-47B1C6065796}"/>
              </a:ext>
            </a:extLst>
          </p:cNvPr>
          <p:cNvGrpSpPr/>
          <p:nvPr/>
        </p:nvGrpSpPr>
        <p:grpSpPr>
          <a:xfrm>
            <a:off x="144482" y="4166022"/>
            <a:ext cx="11953689" cy="2249016"/>
            <a:chOff x="144482" y="4166022"/>
            <a:chExt cx="11953689" cy="2249016"/>
          </a:xfrm>
        </p:grpSpPr>
        <p:grpSp>
          <p:nvGrpSpPr>
            <p:cNvPr id="16" name="Group 15">
              <a:extLst>
                <a:ext uri="{FF2B5EF4-FFF2-40B4-BE49-F238E27FC236}">
                  <a16:creationId xmlns:a16="http://schemas.microsoft.com/office/drawing/2014/main" id="{2C25E657-672C-40E4-A886-F7ABBEBFF5AD}"/>
                </a:ext>
              </a:extLst>
            </p:cNvPr>
            <p:cNvGrpSpPr/>
            <p:nvPr/>
          </p:nvGrpSpPr>
          <p:grpSpPr>
            <a:xfrm>
              <a:off x="144482" y="4166022"/>
              <a:ext cx="9823367" cy="2249016"/>
              <a:chOff x="90557" y="3429000"/>
              <a:chExt cx="9823367" cy="2269102"/>
            </a:xfrm>
          </p:grpSpPr>
          <p:pic>
            <p:nvPicPr>
              <p:cNvPr id="3" name="Εικόνα 2">
                <a:extLst>
                  <a:ext uri="{FF2B5EF4-FFF2-40B4-BE49-F238E27FC236}">
                    <a16:creationId xmlns:a16="http://schemas.microsoft.com/office/drawing/2014/main" id="{00876B52-6525-43C2-B73A-78644E8DD098}"/>
                  </a:ext>
                </a:extLst>
              </p:cNvPr>
              <p:cNvPicPr>
                <a:picLocks noChangeAspect="1"/>
              </p:cNvPicPr>
              <p:nvPr/>
            </p:nvPicPr>
            <p:blipFill rotWithShape="1">
              <a:blip r:embed="rId6"/>
              <a:srcRect l="15730" t="22841" r="18000"/>
              <a:stretch/>
            </p:blipFill>
            <p:spPr>
              <a:xfrm>
                <a:off x="90557" y="4068146"/>
                <a:ext cx="3058980" cy="1564100"/>
              </a:xfrm>
              <a:prstGeom prst="rect">
                <a:avLst/>
              </a:prstGeom>
            </p:spPr>
          </p:pic>
          <p:pic>
            <p:nvPicPr>
              <p:cNvPr id="7" name="Εικόνα 6">
                <a:extLst>
                  <a:ext uri="{FF2B5EF4-FFF2-40B4-BE49-F238E27FC236}">
                    <a16:creationId xmlns:a16="http://schemas.microsoft.com/office/drawing/2014/main" id="{645A22B6-FE2E-4AD5-8DDD-23AE1E85968B}"/>
                  </a:ext>
                </a:extLst>
              </p:cNvPr>
              <p:cNvPicPr>
                <a:picLocks noChangeAspect="1"/>
              </p:cNvPicPr>
              <p:nvPr/>
            </p:nvPicPr>
            <p:blipFill rotWithShape="1">
              <a:blip r:embed="rId7"/>
              <a:srcRect l="16312" t="20316" r="20567"/>
              <a:stretch/>
            </p:blipFill>
            <p:spPr>
              <a:xfrm>
                <a:off x="3093384" y="3942489"/>
                <a:ext cx="3058980" cy="1695815"/>
              </a:xfrm>
              <a:prstGeom prst="rect">
                <a:avLst/>
              </a:prstGeom>
            </p:spPr>
          </p:pic>
          <p:pic>
            <p:nvPicPr>
              <p:cNvPr id="8" name="Εικόνα 7">
                <a:extLst>
                  <a:ext uri="{FF2B5EF4-FFF2-40B4-BE49-F238E27FC236}">
                    <a16:creationId xmlns:a16="http://schemas.microsoft.com/office/drawing/2014/main" id="{B7E31C2A-0010-4EC5-88C7-9B0C8E0ED02F}"/>
                  </a:ext>
                </a:extLst>
              </p:cNvPr>
              <p:cNvPicPr>
                <a:picLocks noChangeAspect="1"/>
              </p:cNvPicPr>
              <p:nvPr/>
            </p:nvPicPr>
            <p:blipFill rotWithShape="1">
              <a:blip r:embed="rId8"/>
              <a:srcRect l="16760" t="20481" r="15802"/>
              <a:stretch/>
            </p:blipFill>
            <p:spPr>
              <a:xfrm>
                <a:off x="6108231" y="4002288"/>
                <a:ext cx="3274896" cy="1695814"/>
              </a:xfrm>
              <a:prstGeom prst="rect">
                <a:avLst/>
              </a:prstGeom>
            </p:spPr>
          </p:pic>
          <p:sp>
            <p:nvSpPr>
              <p:cNvPr id="12" name="TextBox 11">
                <a:extLst>
                  <a:ext uri="{FF2B5EF4-FFF2-40B4-BE49-F238E27FC236}">
                    <a16:creationId xmlns:a16="http://schemas.microsoft.com/office/drawing/2014/main" id="{27282488-EDBA-41E2-8FA3-9B35D5534488}"/>
                  </a:ext>
                </a:extLst>
              </p:cNvPr>
              <p:cNvSpPr txBox="1"/>
              <p:nvPr/>
            </p:nvSpPr>
            <p:spPr>
              <a:xfrm>
                <a:off x="103046" y="3429000"/>
                <a:ext cx="9810878" cy="523220"/>
              </a:xfrm>
              <a:prstGeom prst="rect">
                <a:avLst/>
              </a:prstGeom>
              <a:noFill/>
            </p:spPr>
            <p:txBody>
              <a:bodyPr wrap="square">
                <a:spAutoFit/>
              </a:bodyPr>
              <a:lstStyle/>
              <a:p>
                <a:r>
                  <a:rPr lang="en-GB" sz="2800" b="1" dirty="0"/>
                  <a:t>Q2: Is migration the result of Globalization? </a:t>
                </a:r>
              </a:p>
            </p:txBody>
          </p:sp>
        </p:grpSp>
        <p:pic>
          <p:nvPicPr>
            <p:cNvPr id="14" name="Picture 13" descr="Chart, pie chart&#10;&#10;Description automatically generated">
              <a:extLst>
                <a:ext uri="{FF2B5EF4-FFF2-40B4-BE49-F238E27FC236}">
                  <a16:creationId xmlns:a16="http://schemas.microsoft.com/office/drawing/2014/main" id="{9E534D27-0951-47D4-BE8D-8BE57E0F21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8771" y="4885667"/>
              <a:ext cx="2819400" cy="1371600"/>
            </a:xfrm>
            <a:prstGeom prst="rect">
              <a:avLst/>
            </a:prstGeom>
          </p:spPr>
        </p:pic>
      </p:grpSp>
    </p:spTree>
    <p:extLst>
      <p:ext uri="{BB962C8B-B14F-4D97-AF65-F5344CB8AC3E}">
        <p14:creationId xmlns:p14="http://schemas.microsoft.com/office/powerpoint/2010/main" val="182678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BBF6F2-049F-424D-8831-1A75622FCBC9}"/>
              </a:ext>
            </a:extLst>
          </p:cNvPr>
          <p:cNvGrpSpPr/>
          <p:nvPr/>
        </p:nvGrpSpPr>
        <p:grpSpPr>
          <a:xfrm>
            <a:off x="175405" y="1179740"/>
            <a:ext cx="12008980" cy="2671250"/>
            <a:chOff x="32129" y="1129632"/>
            <a:chExt cx="11720160" cy="2671250"/>
          </a:xfrm>
        </p:grpSpPr>
        <p:pic>
          <p:nvPicPr>
            <p:cNvPr id="13" name="Εικόνα 12">
              <a:extLst>
                <a:ext uri="{FF2B5EF4-FFF2-40B4-BE49-F238E27FC236}">
                  <a16:creationId xmlns:a16="http://schemas.microsoft.com/office/drawing/2014/main" id="{F6F0823D-1383-4322-8EAD-E1A667C28E4B}"/>
                </a:ext>
              </a:extLst>
            </p:cNvPr>
            <p:cNvPicPr>
              <a:picLocks noChangeAspect="1"/>
            </p:cNvPicPr>
            <p:nvPr/>
          </p:nvPicPr>
          <p:blipFill rotWithShape="1">
            <a:blip r:embed="rId2"/>
            <a:srcRect l="15815" t="25205" r="24758"/>
            <a:stretch/>
          </p:blipFill>
          <p:spPr>
            <a:xfrm>
              <a:off x="32129" y="2212010"/>
              <a:ext cx="2785682" cy="1588872"/>
            </a:xfrm>
            <a:prstGeom prst="rect">
              <a:avLst/>
            </a:prstGeom>
          </p:spPr>
        </p:pic>
        <p:pic>
          <p:nvPicPr>
            <p:cNvPr id="14" name="Εικόνα 13">
              <a:extLst>
                <a:ext uri="{FF2B5EF4-FFF2-40B4-BE49-F238E27FC236}">
                  <a16:creationId xmlns:a16="http://schemas.microsoft.com/office/drawing/2014/main" id="{0165ACDF-4ECF-47BF-96EB-1A256E590115}"/>
                </a:ext>
              </a:extLst>
            </p:cNvPr>
            <p:cNvPicPr>
              <a:picLocks noChangeAspect="1"/>
            </p:cNvPicPr>
            <p:nvPr/>
          </p:nvPicPr>
          <p:blipFill rotWithShape="1">
            <a:blip r:embed="rId3"/>
            <a:srcRect l="15411" t="28022" r="25345"/>
            <a:stretch/>
          </p:blipFill>
          <p:spPr>
            <a:xfrm>
              <a:off x="3024649" y="2212161"/>
              <a:ext cx="2785682" cy="1551101"/>
            </a:xfrm>
            <a:prstGeom prst="rect">
              <a:avLst/>
            </a:prstGeom>
          </p:spPr>
        </p:pic>
        <p:pic>
          <p:nvPicPr>
            <p:cNvPr id="15" name="Εικόνα 14">
              <a:extLst>
                <a:ext uri="{FF2B5EF4-FFF2-40B4-BE49-F238E27FC236}">
                  <a16:creationId xmlns:a16="http://schemas.microsoft.com/office/drawing/2014/main" id="{A5A9EB9C-4358-49ED-8B72-E29BA7739086}"/>
                </a:ext>
              </a:extLst>
            </p:cNvPr>
            <p:cNvPicPr>
              <a:picLocks noChangeAspect="1"/>
            </p:cNvPicPr>
            <p:nvPr/>
          </p:nvPicPr>
          <p:blipFill rotWithShape="1">
            <a:blip r:embed="rId4"/>
            <a:srcRect l="18281" t="33023" r="25190"/>
            <a:stretch/>
          </p:blipFill>
          <p:spPr>
            <a:xfrm>
              <a:off x="6160658" y="2296516"/>
              <a:ext cx="2560625" cy="1335849"/>
            </a:xfrm>
            <a:prstGeom prst="rect">
              <a:avLst/>
            </a:prstGeom>
          </p:spPr>
        </p:pic>
        <p:sp>
          <p:nvSpPr>
            <p:cNvPr id="10" name="TextBox 9">
              <a:extLst>
                <a:ext uri="{FF2B5EF4-FFF2-40B4-BE49-F238E27FC236}">
                  <a16:creationId xmlns:a16="http://schemas.microsoft.com/office/drawing/2014/main" id="{9136BE65-5D9B-4D44-82A5-A98069BC0573}"/>
                </a:ext>
              </a:extLst>
            </p:cNvPr>
            <p:cNvSpPr txBox="1"/>
            <p:nvPr/>
          </p:nvSpPr>
          <p:spPr>
            <a:xfrm>
              <a:off x="32129" y="1129632"/>
              <a:ext cx="11720160" cy="954107"/>
            </a:xfrm>
            <a:prstGeom prst="rect">
              <a:avLst/>
            </a:prstGeom>
            <a:noFill/>
          </p:spPr>
          <p:txBody>
            <a:bodyPr wrap="square">
              <a:spAutoFit/>
            </a:bodyPr>
            <a:lstStyle/>
            <a:p>
              <a:r>
                <a:rPr lang="en-GB" sz="2800" b="1" dirty="0"/>
                <a:t>Q3: which country did the Europeans who left their homeland in the late 19th and early 20th centuries mainly had to?</a:t>
              </a:r>
            </a:p>
          </p:txBody>
        </p:sp>
      </p:grpSp>
      <p:pic>
        <p:nvPicPr>
          <p:cNvPr id="4" name="Picture 3">
            <a:extLst>
              <a:ext uri="{FF2B5EF4-FFF2-40B4-BE49-F238E27FC236}">
                <a16:creationId xmlns:a16="http://schemas.microsoft.com/office/drawing/2014/main" id="{9DE47AFB-3B3D-4FB1-A383-64BE54EDC7B8}"/>
              </a:ext>
            </a:extLst>
          </p:cNvPr>
          <p:cNvPicPr>
            <a:picLocks noChangeAspect="1"/>
          </p:cNvPicPr>
          <p:nvPr/>
        </p:nvPicPr>
        <p:blipFill>
          <a:blip r:embed="rId5"/>
          <a:stretch>
            <a:fillRect/>
          </a:stretch>
        </p:blipFill>
        <p:spPr>
          <a:xfrm>
            <a:off x="58102" y="324324"/>
            <a:ext cx="10860107" cy="774259"/>
          </a:xfrm>
          <a:prstGeom prst="rect">
            <a:avLst/>
          </a:prstGeom>
        </p:spPr>
      </p:pic>
      <p:pic>
        <p:nvPicPr>
          <p:cNvPr id="11" name="Picture 10" descr="Chart, pie chart&#10;&#10;Description automatically generated">
            <a:extLst>
              <a:ext uri="{FF2B5EF4-FFF2-40B4-BE49-F238E27FC236}">
                <a16:creationId xmlns:a16="http://schemas.microsoft.com/office/drawing/2014/main" id="{74868866-F4EE-44B8-B0CC-C0E6DFF0B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9642" y="2215003"/>
            <a:ext cx="2623727" cy="1414353"/>
          </a:xfrm>
          <a:prstGeom prst="rect">
            <a:avLst/>
          </a:prstGeom>
        </p:spPr>
      </p:pic>
      <p:grpSp>
        <p:nvGrpSpPr>
          <p:cNvPr id="21" name="Group 20">
            <a:extLst>
              <a:ext uri="{FF2B5EF4-FFF2-40B4-BE49-F238E27FC236}">
                <a16:creationId xmlns:a16="http://schemas.microsoft.com/office/drawing/2014/main" id="{975458E5-3849-4203-9D3C-1BEE68D8A79D}"/>
              </a:ext>
            </a:extLst>
          </p:cNvPr>
          <p:cNvGrpSpPr/>
          <p:nvPr/>
        </p:nvGrpSpPr>
        <p:grpSpPr>
          <a:xfrm>
            <a:off x="175405" y="4110502"/>
            <a:ext cx="12004477" cy="2443400"/>
            <a:chOff x="175405" y="4110502"/>
            <a:chExt cx="12004477" cy="2443400"/>
          </a:xfrm>
        </p:grpSpPr>
        <p:grpSp>
          <p:nvGrpSpPr>
            <p:cNvPr id="9" name="Group 8">
              <a:extLst>
                <a:ext uri="{FF2B5EF4-FFF2-40B4-BE49-F238E27FC236}">
                  <a16:creationId xmlns:a16="http://schemas.microsoft.com/office/drawing/2014/main" id="{B98F5E56-BAEA-40D0-A9FA-A529DFD3C039}"/>
                </a:ext>
              </a:extLst>
            </p:cNvPr>
            <p:cNvGrpSpPr/>
            <p:nvPr/>
          </p:nvGrpSpPr>
          <p:grpSpPr>
            <a:xfrm>
              <a:off x="175405" y="4110502"/>
              <a:ext cx="9797270" cy="2443400"/>
              <a:chOff x="175405" y="4110502"/>
              <a:chExt cx="9797270" cy="2443400"/>
            </a:xfrm>
          </p:grpSpPr>
          <p:pic>
            <p:nvPicPr>
              <p:cNvPr id="16" name="Εικόνα 15">
                <a:extLst>
                  <a:ext uri="{FF2B5EF4-FFF2-40B4-BE49-F238E27FC236}">
                    <a16:creationId xmlns:a16="http://schemas.microsoft.com/office/drawing/2014/main" id="{FAEAA4C6-0FCB-4D66-B37C-B6E2CD48B061}"/>
                  </a:ext>
                </a:extLst>
              </p:cNvPr>
              <p:cNvPicPr>
                <a:picLocks noChangeAspect="1"/>
              </p:cNvPicPr>
              <p:nvPr/>
            </p:nvPicPr>
            <p:blipFill rotWithShape="1">
              <a:blip r:embed="rId7"/>
              <a:srcRect l="18707" t="21916" r="18041"/>
              <a:stretch/>
            </p:blipFill>
            <p:spPr>
              <a:xfrm>
                <a:off x="288359" y="5064609"/>
                <a:ext cx="2741376" cy="1424101"/>
              </a:xfrm>
              <a:prstGeom prst="rect">
                <a:avLst/>
              </a:prstGeom>
            </p:spPr>
          </p:pic>
          <p:pic>
            <p:nvPicPr>
              <p:cNvPr id="17" name="Εικόνα 16">
                <a:extLst>
                  <a:ext uri="{FF2B5EF4-FFF2-40B4-BE49-F238E27FC236}">
                    <a16:creationId xmlns:a16="http://schemas.microsoft.com/office/drawing/2014/main" id="{572AC979-5AA4-4B47-90F0-087B200F70D4}"/>
                  </a:ext>
                </a:extLst>
              </p:cNvPr>
              <p:cNvPicPr>
                <a:picLocks noChangeAspect="1"/>
              </p:cNvPicPr>
              <p:nvPr/>
            </p:nvPicPr>
            <p:blipFill rotWithShape="1">
              <a:blip r:embed="rId8"/>
              <a:srcRect l="18872" t="22589" r="15934"/>
              <a:stretch/>
            </p:blipFill>
            <p:spPr>
              <a:xfrm>
                <a:off x="3423016" y="5064609"/>
                <a:ext cx="2980612" cy="1489293"/>
              </a:xfrm>
              <a:prstGeom prst="rect">
                <a:avLst/>
              </a:prstGeom>
            </p:spPr>
          </p:pic>
          <p:pic>
            <p:nvPicPr>
              <p:cNvPr id="18" name="Εικόνα 17">
                <a:extLst>
                  <a:ext uri="{FF2B5EF4-FFF2-40B4-BE49-F238E27FC236}">
                    <a16:creationId xmlns:a16="http://schemas.microsoft.com/office/drawing/2014/main" id="{3A278A07-9105-46CF-A9CC-6C33246C260D}"/>
                  </a:ext>
                </a:extLst>
              </p:cNvPr>
              <p:cNvPicPr>
                <a:picLocks noChangeAspect="1"/>
              </p:cNvPicPr>
              <p:nvPr/>
            </p:nvPicPr>
            <p:blipFill rotWithShape="1">
              <a:blip r:embed="rId9"/>
              <a:srcRect l="16757" t="20710" r="14959"/>
              <a:stretch/>
            </p:blipFill>
            <p:spPr>
              <a:xfrm>
                <a:off x="6324486" y="5020766"/>
                <a:ext cx="3096236" cy="1512910"/>
              </a:xfrm>
              <a:prstGeom prst="rect">
                <a:avLst/>
              </a:prstGeom>
            </p:spPr>
          </p:pic>
          <p:sp>
            <p:nvSpPr>
              <p:cNvPr id="19" name="TextBox 18">
                <a:extLst>
                  <a:ext uri="{FF2B5EF4-FFF2-40B4-BE49-F238E27FC236}">
                    <a16:creationId xmlns:a16="http://schemas.microsoft.com/office/drawing/2014/main" id="{16C94346-46DA-459F-BDDB-751A82EFAD25}"/>
                  </a:ext>
                </a:extLst>
              </p:cNvPr>
              <p:cNvSpPr txBox="1"/>
              <p:nvPr/>
            </p:nvSpPr>
            <p:spPr>
              <a:xfrm>
                <a:off x="175405" y="4110502"/>
                <a:ext cx="9797270" cy="954107"/>
              </a:xfrm>
              <a:prstGeom prst="rect">
                <a:avLst/>
              </a:prstGeom>
              <a:noFill/>
            </p:spPr>
            <p:txBody>
              <a:bodyPr wrap="square">
                <a:spAutoFit/>
              </a:bodyPr>
              <a:lstStyle/>
              <a:p>
                <a:r>
                  <a:rPr lang="en-GB" sz="2800" b="1" dirty="0"/>
                  <a:t>Q4: Europe became basically a recipient of migrants instead of a sender that it was, after the:</a:t>
                </a:r>
              </a:p>
            </p:txBody>
          </p:sp>
        </p:grpSp>
        <p:pic>
          <p:nvPicPr>
            <p:cNvPr id="20" name="Picture 19" descr="Chart, pie chart&#10;&#10;Description automatically generated">
              <a:extLst>
                <a:ext uri="{FF2B5EF4-FFF2-40B4-BE49-F238E27FC236}">
                  <a16:creationId xmlns:a16="http://schemas.microsoft.com/office/drawing/2014/main" id="{5B5360B1-DDA9-4A6D-B03E-AD881FCFFF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6382" y="5064609"/>
              <a:ext cx="2883500" cy="1306337"/>
            </a:xfrm>
            <a:prstGeom prst="rect">
              <a:avLst/>
            </a:prstGeom>
          </p:spPr>
        </p:pic>
      </p:grpSp>
    </p:spTree>
    <p:extLst>
      <p:ext uri="{BB962C8B-B14F-4D97-AF65-F5344CB8AC3E}">
        <p14:creationId xmlns:p14="http://schemas.microsoft.com/office/powerpoint/2010/main" val="35874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2A383C-8B01-4449-A013-D4F9C04AB589}"/>
              </a:ext>
            </a:extLst>
          </p:cNvPr>
          <p:cNvPicPr>
            <a:picLocks noChangeAspect="1"/>
          </p:cNvPicPr>
          <p:nvPr/>
        </p:nvPicPr>
        <p:blipFill>
          <a:blip r:embed="rId2"/>
          <a:stretch>
            <a:fillRect/>
          </a:stretch>
        </p:blipFill>
        <p:spPr>
          <a:xfrm>
            <a:off x="-14973" y="177831"/>
            <a:ext cx="10919534" cy="768163"/>
          </a:xfrm>
          <a:prstGeom prst="rect">
            <a:avLst/>
          </a:prstGeom>
        </p:spPr>
      </p:pic>
      <p:grpSp>
        <p:nvGrpSpPr>
          <p:cNvPr id="15" name="Group 14">
            <a:extLst>
              <a:ext uri="{FF2B5EF4-FFF2-40B4-BE49-F238E27FC236}">
                <a16:creationId xmlns:a16="http://schemas.microsoft.com/office/drawing/2014/main" id="{6A7AEFE6-2FFA-4329-AA6B-C1AA274592F0}"/>
              </a:ext>
            </a:extLst>
          </p:cNvPr>
          <p:cNvGrpSpPr/>
          <p:nvPr/>
        </p:nvGrpSpPr>
        <p:grpSpPr>
          <a:xfrm>
            <a:off x="0" y="1134907"/>
            <a:ext cx="12192000" cy="2544785"/>
            <a:chOff x="0" y="1134907"/>
            <a:chExt cx="12192000" cy="2544785"/>
          </a:xfrm>
        </p:grpSpPr>
        <p:grpSp>
          <p:nvGrpSpPr>
            <p:cNvPr id="17" name="Group 16">
              <a:extLst>
                <a:ext uri="{FF2B5EF4-FFF2-40B4-BE49-F238E27FC236}">
                  <a16:creationId xmlns:a16="http://schemas.microsoft.com/office/drawing/2014/main" id="{050AB263-EE7A-4653-9318-D0D2A90FB38E}"/>
                </a:ext>
              </a:extLst>
            </p:cNvPr>
            <p:cNvGrpSpPr/>
            <p:nvPr/>
          </p:nvGrpSpPr>
          <p:grpSpPr>
            <a:xfrm>
              <a:off x="0" y="1134907"/>
              <a:ext cx="12192000" cy="2544785"/>
              <a:chOff x="0" y="731153"/>
              <a:chExt cx="12192000" cy="2544785"/>
            </a:xfrm>
          </p:grpSpPr>
          <p:pic>
            <p:nvPicPr>
              <p:cNvPr id="3" name="Εικόνα 2">
                <a:extLst>
                  <a:ext uri="{FF2B5EF4-FFF2-40B4-BE49-F238E27FC236}">
                    <a16:creationId xmlns:a16="http://schemas.microsoft.com/office/drawing/2014/main" id="{DA5C1518-11F6-48ED-B39E-A5835F62E310}"/>
                  </a:ext>
                </a:extLst>
              </p:cNvPr>
              <p:cNvPicPr>
                <a:picLocks noChangeAspect="1"/>
              </p:cNvPicPr>
              <p:nvPr/>
            </p:nvPicPr>
            <p:blipFill rotWithShape="1">
              <a:blip r:embed="rId3"/>
              <a:srcRect l="18926" t="22092" r="29424"/>
              <a:stretch/>
            </p:blipFill>
            <p:spPr>
              <a:xfrm>
                <a:off x="169817" y="1568882"/>
                <a:ext cx="2670078" cy="1694853"/>
              </a:xfrm>
              <a:prstGeom prst="rect">
                <a:avLst/>
              </a:prstGeom>
            </p:spPr>
          </p:pic>
          <p:pic>
            <p:nvPicPr>
              <p:cNvPr id="4" name="Εικόνα 3">
                <a:extLst>
                  <a:ext uri="{FF2B5EF4-FFF2-40B4-BE49-F238E27FC236}">
                    <a16:creationId xmlns:a16="http://schemas.microsoft.com/office/drawing/2014/main" id="{40D6416A-31B3-4C7C-9DB5-DA37CD730A29}"/>
                  </a:ext>
                </a:extLst>
              </p:cNvPr>
              <p:cNvPicPr>
                <a:picLocks noChangeAspect="1"/>
              </p:cNvPicPr>
              <p:nvPr/>
            </p:nvPicPr>
            <p:blipFill rotWithShape="1">
              <a:blip r:embed="rId4"/>
              <a:srcRect l="18130" t="22092" r="26231"/>
              <a:stretch/>
            </p:blipFill>
            <p:spPr>
              <a:xfrm>
                <a:off x="3108961" y="1568884"/>
                <a:ext cx="2876372" cy="1694851"/>
              </a:xfrm>
              <a:prstGeom prst="rect">
                <a:avLst/>
              </a:prstGeom>
            </p:spPr>
          </p:pic>
          <p:pic>
            <p:nvPicPr>
              <p:cNvPr id="5" name="Εικόνα 4">
                <a:extLst>
                  <a:ext uri="{FF2B5EF4-FFF2-40B4-BE49-F238E27FC236}">
                    <a16:creationId xmlns:a16="http://schemas.microsoft.com/office/drawing/2014/main" id="{DFB8D4A9-E944-4D73-BD2F-0A71D46ABC36}"/>
                  </a:ext>
                </a:extLst>
              </p:cNvPr>
              <p:cNvPicPr>
                <a:picLocks noChangeAspect="1"/>
              </p:cNvPicPr>
              <p:nvPr/>
            </p:nvPicPr>
            <p:blipFill rotWithShape="1">
              <a:blip r:embed="rId5"/>
              <a:srcRect l="17957" t="22092" r="26403"/>
              <a:stretch/>
            </p:blipFill>
            <p:spPr>
              <a:xfrm>
                <a:off x="6166149" y="1581086"/>
                <a:ext cx="2876372" cy="1694852"/>
              </a:xfrm>
              <a:prstGeom prst="rect">
                <a:avLst/>
              </a:prstGeom>
            </p:spPr>
          </p:pic>
          <p:sp>
            <p:nvSpPr>
              <p:cNvPr id="14" name="TextBox 13">
                <a:extLst>
                  <a:ext uri="{FF2B5EF4-FFF2-40B4-BE49-F238E27FC236}">
                    <a16:creationId xmlns:a16="http://schemas.microsoft.com/office/drawing/2014/main" id="{B714EC6A-6B51-4A72-9510-8A9719370815}"/>
                  </a:ext>
                </a:extLst>
              </p:cNvPr>
              <p:cNvSpPr txBox="1"/>
              <p:nvPr/>
            </p:nvSpPr>
            <p:spPr>
              <a:xfrm>
                <a:off x="0" y="731153"/>
                <a:ext cx="12192000" cy="523220"/>
              </a:xfrm>
              <a:prstGeom prst="rect">
                <a:avLst/>
              </a:prstGeom>
              <a:noFill/>
            </p:spPr>
            <p:txBody>
              <a:bodyPr wrap="square">
                <a:spAutoFit/>
              </a:bodyPr>
              <a:lstStyle/>
              <a:p>
                <a:r>
                  <a:rPr lang="en-GB" sz="2800" b="1" dirty="0"/>
                  <a:t>Q5: What was the year with the most refugee flows in Europe in the last decade?</a:t>
                </a:r>
              </a:p>
            </p:txBody>
          </p:sp>
        </p:grpSp>
        <p:pic>
          <p:nvPicPr>
            <p:cNvPr id="9" name="Picture 8" descr="Chart, pie chart&#10;&#10;Description automatically generated">
              <a:extLst>
                <a:ext uri="{FF2B5EF4-FFF2-40B4-BE49-F238E27FC236}">
                  <a16:creationId xmlns:a16="http://schemas.microsoft.com/office/drawing/2014/main" id="{81F21F29-5F84-458C-812A-49528F86C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5425" y="2019962"/>
              <a:ext cx="3076575" cy="1600200"/>
            </a:xfrm>
            <a:prstGeom prst="rect">
              <a:avLst/>
            </a:prstGeom>
          </p:spPr>
        </p:pic>
      </p:grpSp>
      <p:grpSp>
        <p:nvGrpSpPr>
          <p:cNvPr id="13" name="Group 12">
            <a:extLst>
              <a:ext uri="{FF2B5EF4-FFF2-40B4-BE49-F238E27FC236}">
                <a16:creationId xmlns:a16="http://schemas.microsoft.com/office/drawing/2014/main" id="{1F970E97-C23B-457D-B866-F613FCA6B724}"/>
              </a:ext>
            </a:extLst>
          </p:cNvPr>
          <p:cNvGrpSpPr/>
          <p:nvPr/>
        </p:nvGrpSpPr>
        <p:grpSpPr>
          <a:xfrm>
            <a:off x="0" y="3881569"/>
            <a:ext cx="12173317" cy="2553657"/>
            <a:chOff x="0" y="3881569"/>
            <a:chExt cx="12173317" cy="2553657"/>
          </a:xfrm>
        </p:grpSpPr>
        <p:grpSp>
          <p:nvGrpSpPr>
            <p:cNvPr id="18" name="Group 17">
              <a:extLst>
                <a:ext uri="{FF2B5EF4-FFF2-40B4-BE49-F238E27FC236}">
                  <a16:creationId xmlns:a16="http://schemas.microsoft.com/office/drawing/2014/main" id="{5658B8DA-AEC8-4F83-9AAA-2487E48E3558}"/>
                </a:ext>
              </a:extLst>
            </p:cNvPr>
            <p:cNvGrpSpPr/>
            <p:nvPr/>
          </p:nvGrpSpPr>
          <p:grpSpPr>
            <a:xfrm>
              <a:off x="0" y="3881569"/>
              <a:ext cx="11994546" cy="2553657"/>
              <a:chOff x="0" y="3881569"/>
              <a:chExt cx="11994546" cy="2553657"/>
            </a:xfrm>
          </p:grpSpPr>
          <p:pic>
            <p:nvPicPr>
              <p:cNvPr id="6" name="Εικόνα 5">
                <a:extLst>
                  <a:ext uri="{FF2B5EF4-FFF2-40B4-BE49-F238E27FC236}">
                    <a16:creationId xmlns:a16="http://schemas.microsoft.com/office/drawing/2014/main" id="{95E9FC09-C02C-4085-8AE7-0E590C2CAEF4}"/>
                  </a:ext>
                </a:extLst>
              </p:cNvPr>
              <p:cNvPicPr>
                <a:picLocks noChangeAspect="1"/>
              </p:cNvPicPr>
              <p:nvPr/>
            </p:nvPicPr>
            <p:blipFill rotWithShape="1">
              <a:blip r:embed="rId7"/>
              <a:srcRect l="16228" t="24791" r="21178"/>
              <a:stretch/>
            </p:blipFill>
            <p:spPr>
              <a:xfrm>
                <a:off x="98708" y="4869730"/>
                <a:ext cx="3010272" cy="1522033"/>
              </a:xfrm>
              <a:prstGeom prst="rect">
                <a:avLst/>
              </a:prstGeom>
            </p:spPr>
          </p:pic>
          <p:pic>
            <p:nvPicPr>
              <p:cNvPr id="7" name="Εικόνα 6">
                <a:extLst>
                  <a:ext uri="{FF2B5EF4-FFF2-40B4-BE49-F238E27FC236}">
                    <a16:creationId xmlns:a16="http://schemas.microsoft.com/office/drawing/2014/main" id="{37ACB0E2-2285-4AA9-BB7E-62334E60F847}"/>
                  </a:ext>
                </a:extLst>
              </p:cNvPr>
              <p:cNvPicPr>
                <a:picLocks noChangeAspect="1"/>
              </p:cNvPicPr>
              <p:nvPr/>
            </p:nvPicPr>
            <p:blipFill rotWithShape="1">
              <a:blip r:embed="rId8"/>
              <a:srcRect l="16824" t="24791" r="20581"/>
              <a:stretch/>
            </p:blipFill>
            <p:spPr>
              <a:xfrm>
                <a:off x="3120621" y="4913194"/>
                <a:ext cx="3010267" cy="1522032"/>
              </a:xfrm>
              <a:prstGeom prst="rect">
                <a:avLst/>
              </a:prstGeom>
            </p:spPr>
          </p:pic>
          <p:pic>
            <p:nvPicPr>
              <p:cNvPr id="8" name="Εικόνα 7">
                <a:extLst>
                  <a:ext uri="{FF2B5EF4-FFF2-40B4-BE49-F238E27FC236}">
                    <a16:creationId xmlns:a16="http://schemas.microsoft.com/office/drawing/2014/main" id="{00A00EEC-67D0-4030-8D11-C4D5E9035AE0}"/>
                  </a:ext>
                </a:extLst>
              </p:cNvPr>
              <p:cNvPicPr>
                <a:picLocks noChangeAspect="1"/>
              </p:cNvPicPr>
              <p:nvPr/>
            </p:nvPicPr>
            <p:blipFill rotWithShape="1">
              <a:blip r:embed="rId9"/>
              <a:srcRect l="15472" t="20988" r="20440"/>
              <a:stretch/>
            </p:blipFill>
            <p:spPr>
              <a:xfrm>
                <a:off x="6096000" y="4808543"/>
                <a:ext cx="3118238" cy="1617768"/>
              </a:xfrm>
              <a:prstGeom prst="rect">
                <a:avLst/>
              </a:prstGeom>
            </p:spPr>
          </p:pic>
          <p:sp>
            <p:nvSpPr>
              <p:cNvPr id="16" name="TextBox 15">
                <a:extLst>
                  <a:ext uri="{FF2B5EF4-FFF2-40B4-BE49-F238E27FC236}">
                    <a16:creationId xmlns:a16="http://schemas.microsoft.com/office/drawing/2014/main" id="{99149095-04EE-41A7-A4F9-73CC0424BD04}"/>
                  </a:ext>
                </a:extLst>
              </p:cNvPr>
              <p:cNvSpPr txBox="1"/>
              <p:nvPr/>
            </p:nvSpPr>
            <p:spPr>
              <a:xfrm>
                <a:off x="0" y="3881569"/>
                <a:ext cx="11994546" cy="523220"/>
              </a:xfrm>
              <a:prstGeom prst="rect">
                <a:avLst/>
              </a:prstGeom>
              <a:noFill/>
            </p:spPr>
            <p:txBody>
              <a:bodyPr wrap="square">
                <a:spAutoFit/>
              </a:bodyPr>
              <a:lstStyle/>
              <a:p>
                <a:r>
                  <a:rPr lang="en-GB" sz="2800" b="1" dirty="0"/>
                  <a:t>Q6:Do you know what the Schengen Agreement includes?</a:t>
                </a:r>
              </a:p>
            </p:txBody>
          </p:sp>
        </p:grpSp>
        <p:pic>
          <p:nvPicPr>
            <p:cNvPr id="11" name="Picture 10" descr="Chart, pie chart&#10;&#10;Description automatically generated">
              <a:extLst>
                <a:ext uri="{FF2B5EF4-FFF2-40B4-BE49-F238E27FC236}">
                  <a16:creationId xmlns:a16="http://schemas.microsoft.com/office/drawing/2014/main" id="{CE09A47E-65D7-4F8F-8590-A3955F31E3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6267" y="4869730"/>
              <a:ext cx="3067050" cy="1466850"/>
            </a:xfrm>
            <a:prstGeom prst="rect">
              <a:avLst/>
            </a:prstGeom>
          </p:spPr>
        </p:pic>
      </p:grpSp>
    </p:spTree>
    <p:extLst>
      <p:ext uri="{BB962C8B-B14F-4D97-AF65-F5344CB8AC3E}">
        <p14:creationId xmlns:p14="http://schemas.microsoft.com/office/powerpoint/2010/main" val="327514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A4CE6E-92A1-4597-9381-C163A02C7C0F}"/>
              </a:ext>
            </a:extLst>
          </p:cNvPr>
          <p:cNvPicPr>
            <a:picLocks noChangeAspect="1"/>
          </p:cNvPicPr>
          <p:nvPr/>
        </p:nvPicPr>
        <p:blipFill>
          <a:blip r:embed="rId2"/>
          <a:stretch>
            <a:fillRect/>
          </a:stretch>
        </p:blipFill>
        <p:spPr>
          <a:xfrm>
            <a:off x="0" y="247847"/>
            <a:ext cx="10795379" cy="766563"/>
          </a:xfrm>
          <a:prstGeom prst="rect">
            <a:avLst/>
          </a:prstGeom>
        </p:spPr>
      </p:pic>
      <p:grpSp>
        <p:nvGrpSpPr>
          <p:cNvPr id="4" name="Group 3">
            <a:extLst>
              <a:ext uri="{FF2B5EF4-FFF2-40B4-BE49-F238E27FC236}">
                <a16:creationId xmlns:a16="http://schemas.microsoft.com/office/drawing/2014/main" id="{33B7FB8B-5DF3-4AE6-96BF-9E4C08EA1F16}"/>
              </a:ext>
            </a:extLst>
          </p:cNvPr>
          <p:cNvGrpSpPr/>
          <p:nvPr/>
        </p:nvGrpSpPr>
        <p:grpSpPr>
          <a:xfrm>
            <a:off x="0" y="1109884"/>
            <a:ext cx="12192000" cy="2429585"/>
            <a:chOff x="0" y="1109884"/>
            <a:chExt cx="12192000" cy="2429585"/>
          </a:xfrm>
        </p:grpSpPr>
        <p:grpSp>
          <p:nvGrpSpPr>
            <p:cNvPr id="7" name="Group 6">
              <a:extLst>
                <a:ext uri="{FF2B5EF4-FFF2-40B4-BE49-F238E27FC236}">
                  <a16:creationId xmlns:a16="http://schemas.microsoft.com/office/drawing/2014/main" id="{1A95084E-7F27-43C9-98A6-DCD47115902F}"/>
                </a:ext>
              </a:extLst>
            </p:cNvPr>
            <p:cNvGrpSpPr/>
            <p:nvPr/>
          </p:nvGrpSpPr>
          <p:grpSpPr>
            <a:xfrm>
              <a:off x="0" y="1109884"/>
              <a:ext cx="11357987" cy="2429585"/>
              <a:chOff x="189578" y="1148711"/>
              <a:chExt cx="11357987" cy="2429585"/>
            </a:xfrm>
          </p:grpSpPr>
          <p:pic>
            <p:nvPicPr>
              <p:cNvPr id="9" name="Εικόνα 8">
                <a:extLst>
                  <a:ext uri="{FF2B5EF4-FFF2-40B4-BE49-F238E27FC236}">
                    <a16:creationId xmlns:a16="http://schemas.microsoft.com/office/drawing/2014/main" id="{92C5BD42-3C39-432D-8441-6E104293DE70}"/>
                  </a:ext>
                </a:extLst>
              </p:cNvPr>
              <p:cNvPicPr>
                <a:picLocks noChangeAspect="1"/>
              </p:cNvPicPr>
              <p:nvPr/>
            </p:nvPicPr>
            <p:blipFill rotWithShape="1">
              <a:blip r:embed="rId3"/>
              <a:srcRect l="18304" t="21805" r="3992"/>
              <a:stretch/>
            </p:blipFill>
            <p:spPr>
              <a:xfrm>
                <a:off x="247235" y="1821540"/>
                <a:ext cx="3069335" cy="1299754"/>
              </a:xfrm>
              <a:prstGeom prst="rect">
                <a:avLst/>
              </a:prstGeom>
            </p:spPr>
          </p:pic>
          <p:pic>
            <p:nvPicPr>
              <p:cNvPr id="10" name="Εικόνα 9">
                <a:extLst>
                  <a:ext uri="{FF2B5EF4-FFF2-40B4-BE49-F238E27FC236}">
                    <a16:creationId xmlns:a16="http://schemas.microsoft.com/office/drawing/2014/main" id="{1CAA73D5-C91F-44FB-BF79-2CA47CB1845B}"/>
                  </a:ext>
                </a:extLst>
              </p:cNvPr>
              <p:cNvPicPr>
                <a:picLocks noChangeAspect="1"/>
              </p:cNvPicPr>
              <p:nvPr/>
            </p:nvPicPr>
            <p:blipFill rotWithShape="1">
              <a:blip r:embed="rId4"/>
              <a:srcRect l="19602" t="23622" r="1818"/>
              <a:stretch/>
            </p:blipFill>
            <p:spPr>
              <a:xfrm>
                <a:off x="3025007" y="2278542"/>
                <a:ext cx="3177756" cy="1299754"/>
              </a:xfrm>
              <a:prstGeom prst="rect">
                <a:avLst/>
              </a:prstGeom>
            </p:spPr>
          </p:pic>
          <p:pic>
            <p:nvPicPr>
              <p:cNvPr id="11" name="Εικόνα 10">
                <a:extLst>
                  <a:ext uri="{FF2B5EF4-FFF2-40B4-BE49-F238E27FC236}">
                    <a16:creationId xmlns:a16="http://schemas.microsoft.com/office/drawing/2014/main" id="{1FE23041-7246-47AA-8BB4-EAED6E3637EB}"/>
                  </a:ext>
                </a:extLst>
              </p:cNvPr>
              <p:cNvPicPr>
                <a:picLocks noChangeAspect="1"/>
              </p:cNvPicPr>
              <p:nvPr/>
            </p:nvPicPr>
            <p:blipFill rotWithShape="1">
              <a:blip r:embed="rId5"/>
              <a:srcRect l="18518" t="23622" r="4432"/>
              <a:stretch/>
            </p:blipFill>
            <p:spPr>
              <a:xfrm>
                <a:off x="6285578" y="1741863"/>
                <a:ext cx="3177757" cy="1325561"/>
              </a:xfrm>
              <a:prstGeom prst="rect">
                <a:avLst/>
              </a:prstGeom>
            </p:spPr>
          </p:pic>
          <p:sp>
            <p:nvSpPr>
              <p:cNvPr id="15" name="TextBox 14">
                <a:extLst>
                  <a:ext uri="{FF2B5EF4-FFF2-40B4-BE49-F238E27FC236}">
                    <a16:creationId xmlns:a16="http://schemas.microsoft.com/office/drawing/2014/main" id="{748E0500-F3B7-4E21-B044-DC559D38B567}"/>
                  </a:ext>
                </a:extLst>
              </p:cNvPr>
              <p:cNvSpPr txBox="1"/>
              <p:nvPr/>
            </p:nvSpPr>
            <p:spPr>
              <a:xfrm>
                <a:off x="189578" y="1148711"/>
                <a:ext cx="11357987" cy="523220"/>
              </a:xfrm>
              <a:prstGeom prst="rect">
                <a:avLst/>
              </a:prstGeom>
              <a:noFill/>
            </p:spPr>
            <p:txBody>
              <a:bodyPr wrap="square">
                <a:spAutoFit/>
              </a:bodyPr>
              <a:lstStyle/>
              <a:p>
                <a:r>
                  <a:rPr lang="en-GB" sz="2800" b="1" dirty="0"/>
                  <a:t>Q7: What made many receiving countries revisit immigration policies?</a:t>
                </a:r>
              </a:p>
            </p:txBody>
          </p:sp>
        </p:grpSp>
        <p:pic>
          <p:nvPicPr>
            <p:cNvPr id="3" name="Picture 2" descr="Chart&#10;&#10;Description automatically generated">
              <a:extLst>
                <a:ext uri="{FF2B5EF4-FFF2-40B4-BE49-F238E27FC236}">
                  <a16:creationId xmlns:a16="http://schemas.microsoft.com/office/drawing/2014/main" id="{B465FA64-733D-4718-BD7D-1527CC7E71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0700" y="2215711"/>
              <a:ext cx="3011300" cy="1147510"/>
            </a:xfrm>
            <a:prstGeom prst="rect">
              <a:avLst/>
            </a:prstGeom>
          </p:spPr>
        </p:pic>
      </p:grpSp>
      <p:grpSp>
        <p:nvGrpSpPr>
          <p:cNvPr id="18" name="Group 17">
            <a:extLst>
              <a:ext uri="{FF2B5EF4-FFF2-40B4-BE49-F238E27FC236}">
                <a16:creationId xmlns:a16="http://schemas.microsoft.com/office/drawing/2014/main" id="{701DA503-A156-4365-A361-2E89B764EC46}"/>
              </a:ext>
            </a:extLst>
          </p:cNvPr>
          <p:cNvGrpSpPr/>
          <p:nvPr/>
        </p:nvGrpSpPr>
        <p:grpSpPr>
          <a:xfrm>
            <a:off x="189578" y="3923620"/>
            <a:ext cx="11690536" cy="2391845"/>
            <a:chOff x="189578" y="3923620"/>
            <a:chExt cx="11690536" cy="2391845"/>
          </a:xfrm>
        </p:grpSpPr>
        <p:grpSp>
          <p:nvGrpSpPr>
            <p:cNvPr id="17" name="Group 16">
              <a:extLst>
                <a:ext uri="{FF2B5EF4-FFF2-40B4-BE49-F238E27FC236}">
                  <a16:creationId xmlns:a16="http://schemas.microsoft.com/office/drawing/2014/main" id="{3B2D3F60-80DE-435C-8516-EB209FEF8A84}"/>
                </a:ext>
              </a:extLst>
            </p:cNvPr>
            <p:cNvGrpSpPr/>
            <p:nvPr/>
          </p:nvGrpSpPr>
          <p:grpSpPr>
            <a:xfrm>
              <a:off x="189578" y="3923620"/>
              <a:ext cx="11334350" cy="2391845"/>
              <a:chOff x="189578" y="3923620"/>
              <a:chExt cx="11334350" cy="2391845"/>
            </a:xfrm>
          </p:grpSpPr>
          <p:pic>
            <p:nvPicPr>
              <p:cNvPr id="12" name="Εικόνα 11">
                <a:extLst>
                  <a:ext uri="{FF2B5EF4-FFF2-40B4-BE49-F238E27FC236}">
                    <a16:creationId xmlns:a16="http://schemas.microsoft.com/office/drawing/2014/main" id="{445988D7-5610-4F4C-97D7-71D0EC7FF738}"/>
                  </a:ext>
                </a:extLst>
              </p:cNvPr>
              <p:cNvPicPr>
                <a:picLocks noChangeAspect="1"/>
              </p:cNvPicPr>
              <p:nvPr/>
            </p:nvPicPr>
            <p:blipFill rotWithShape="1">
              <a:blip r:embed="rId7"/>
              <a:srcRect l="16389" t="22208" r="26958"/>
              <a:stretch/>
            </p:blipFill>
            <p:spPr>
              <a:xfrm>
                <a:off x="189578" y="4694344"/>
                <a:ext cx="2805494" cy="1621121"/>
              </a:xfrm>
              <a:prstGeom prst="rect">
                <a:avLst/>
              </a:prstGeom>
            </p:spPr>
          </p:pic>
          <p:pic>
            <p:nvPicPr>
              <p:cNvPr id="13" name="Εικόνα 12">
                <a:extLst>
                  <a:ext uri="{FF2B5EF4-FFF2-40B4-BE49-F238E27FC236}">
                    <a16:creationId xmlns:a16="http://schemas.microsoft.com/office/drawing/2014/main" id="{C21D7E67-1BDF-4F9A-A3CE-6FCF6C001DDC}"/>
                  </a:ext>
                </a:extLst>
              </p:cNvPr>
              <p:cNvPicPr>
                <a:picLocks noChangeAspect="1"/>
              </p:cNvPicPr>
              <p:nvPr/>
            </p:nvPicPr>
            <p:blipFill rotWithShape="1">
              <a:blip r:embed="rId8"/>
              <a:srcRect l="18115" t="19891" r="25487"/>
              <a:stretch/>
            </p:blipFill>
            <p:spPr>
              <a:xfrm>
                <a:off x="3258913" y="4669165"/>
                <a:ext cx="2754272" cy="1646300"/>
              </a:xfrm>
              <a:prstGeom prst="rect">
                <a:avLst/>
              </a:prstGeom>
            </p:spPr>
          </p:pic>
          <p:pic>
            <p:nvPicPr>
              <p:cNvPr id="14" name="Εικόνα 13">
                <a:extLst>
                  <a:ext uri="{FF2B5EF4-FFF2-40B4-BE49-F238E27FC236}">
                    <a16:creationId xmlns:a16="http://schemas.microsoft.com/office/drawing/2014/main" id="{10783738-F3DB-466F-8561-AD94769D766E}"/>
                  </a:ext>
                </a:extLst>
              </p:cNvPr>
              <p:cNvPicPr>
                <a:picLocks noChangeAspect="1"/>
              </p:cNvPicPr>
              <p:nvPr/>
            </p:nvPicPr>
            <p:blipFill rotWithShape="1">
              <a:blip r:embed="rId9"/>
              <a:srcRect l="17694" t="19891" r="20932"/>
              <a:stretch/>
            </p:blipFill>
            <p:spPr>
              <a:xfrm>
                <a:off x="6346670" y="4644734"/>
                <a:ext cx="2997299" cy="1646300"/>
              </a:xfrm>
              <a:prstGeom prst="rect">
                <a:avLst/>
              </a:prstGeom>
            </p:spPr>
          </p:pic>
          <p:sp>
            <p:nvSpPr>
              <p:cNvPr id="16" name="TextBox 15">
                <a:extLst>
                  <a:ext uri="{FF2B5EF4-FFF2-40B4-BE49-F238E27FC236}">
                    <a16:creationId xmlns:a16="http://schemas.microsoft.com/office/drawing/2014/main" id="{EDF290EE-7E52-4C81-87E5-F7CD039CF2F3}"/>
                  </a:ext>
                </a:extLst>
              </p:cNvPr>
              <p:cNvSpPr txBox="1"/>
              <p:nvPr/>
            </p:nvSpPr>
            <p:spPr>
              <a:xfrm>
                <a:off x="189578" y="3923620"/>
                <a:ext cx="11334350" cy="523220"/>
              </a:xfrm>
              <a:prstGeom prst="rect">
                <a:avLst/>
              </a:prstGeom>
              <a:noFill/>
            </p:spPr>
            <p:txBody>
              <a:bodyPr wrap="square">
                <a:spAutoFit/>
              </a:bodyPr>
              <a:lstStyle/>
              <a:p>
                <a:r>
                  <a:rPr lang="en-GB" sz="2800" b="1" dirty="0"/>
                  <a:t>Q8: Do you know the immigration history of your country? </a:t>
                </a:r>
              </a:p>
            </p:txBody>
          </p:sp>
        </p:grpSp>
        <p:pic>
          <p:nvPicPr>
            <p:cNvPr id="8" name="Picture 7" descr="Chart, pie chart&#10;&#10;Description automatically generated">
              <a:extLst>
                <a:ext uri="{FF2B5EF4-FFF2-40B4-BE49-F238E27FC236}">
                  <a16:creationId xmlns:a16="http://schemas.microsoft.com/office/drawing/2014/main" id="{0D786656-9C8C-45BD-96C0-4342DA4ED4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0569" y="4760271"/>
              <a:ext cx="2589545" cy="1489266"/>
            </a:xfrm>
            <a:prstGeom prst="rect">
              <a:avLst/>
            </a:prstGeom>
          </p:spPr>
        </p:pic>
      </p:grpSp>
    </p:spTree>
    <p:extLst>
      <p:ext uri="{BB962C8B-B14F-4D97-AF65-F5344CB8AC3E}">
        <p14:creationId xmlns:p14="http://schemas.microsoft.com/office/powerpoint/2010/main" val="301400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B87CD5-906D-4FF7-8956-4BBD8E3FCAC9}"/>
              </a:ext>
            </a:extLst>
          </p:cNvPr>
          <p:cNvPicPr>
            <a:picLocks noChangeAspect="1"/>
          </p:cNvPicPr>
          <p:nvPr/>
        </p:nvPicPr>
        <p:blipFill>
          <a:blip r:embed="rId2"/>
          <a:stretch>
            <a:fillRect/>
          </a:stretch>
        </p:blipFill>
        <p:spPr>
          <a:xfrm>
            <a:off x="0" y="287675"/>
            <a:ext cx="11068334" cy="762000"/>
          </a:xfrm>
          <a:prstGeom prst="rect">
            <a:avLst/>
          </a:prstGeom>
        </p:spPr>
      </p:pic>
      <p:grpSp>
        <p:nvGrpSpPr>
          <p:cNvPr id="18" name="Group 17">
            <a:extLst>
              <a:ext uri="{FF2B5EF4-FFF2-40B4-BE49-F238E27FC236}">
                <a16:creationId xmlns:a16="http://schemas.microsoft.com/office/drawing/2014/main" id="{2A6BD9D4-AC5F-4624-94A2-607974A17AFA}"/>
              </a:ext>
            </a:extLst>
          </p:cNvPr>
          <p:cNvGrpSpPr/>
          <p:nvPr/>
        </p:nvGrpSpPr>
        <p:grpSpPr>
          <a:xfrm>
            <a:off x="106597" y="1176830"/>
            <a:ext cx="12085403" cy="2473902"/>
            <a:chOff x="106597" y="1176830"/>
            <a:chExt cx="12085403" cy="2473902"/>
          </a:xfrm>
        </p:grpSpPr>
        <p:grpSp>
          <p:nvGrpSpPr>
            <p:cNvPr id="16" name="Group 15">
              <a:extLst>
                <a:ext uri="{FF2B5EF4-FFF2-40B4-BE49-F238E27FC236}">
                  <a16:creationId xmlns:a16="http://schemas.microsoft.com/office/drawing/2014/main" id="{0E0D8613-A547-4496-A2A7-A77F07202F0F}"/>
                </a:ext>
              </a:extLst>
            </p:cNvPr>
            <p:cNvGrpSpPr/>
            <p:nvPr/>
          </p:nvGrpSpPr>
          <p:grpSpPr>
            <a:xfrm>
              <a:off x="106597" y="1176830"/>
              <a:ext cx="11978806" cy="2473902"/>
              <a:chOff x="106597" y="1176830"/>
              <a:chExt cx="11978806" cy="2473902"/>
            </a:xfrm>
          </p:grpSpPr>
          <p:pic>
            <p:nvPicPr>
              <p:cNvPr id="3" name="Εικόνα 2">
                <a:extLst>
                  <a:ext uri="{FF2B5EF4-FFF2-40B4-BE49-F238E27FC236}">
                    <a16:creationId xmlns:a16="http://schemas.microsoft.com/office/drawing/2014/main" id="{B605DCA6-C3A6-4B2E-A0E3-D7B43FC35EAA}"/>
                  </a:ext>
                </a:extLst>
              </p:cNvPr>
              <p:cNvPicPr>
                <a:picLocks noChangeAspect="1"/>
              </p:cNvPicPr>
              <p:nvPr/>
            </p:nvPicPr>
            <p:blipFill rotWithShape="1">
              <a:blip r:embed="rId3"/>
              <a:srcRect l="17379" t="20010" r="25259"/>
              <a:stretch/>
            </p:blipFill>
            <p:spPr>
              <a:xfrm>
                <a:off x="209007" y="1924597"/>
                <a:ext cx="2941529" cy="1726135"/>
              </a:xfrm>
              <a:prstGeom prst="rect">
                <a:avLst/>
              </a:prstGeom>
            </p:spPr>
          </p:pic>
          <p:pic>
            <p:nvPicPr>
              <p:cNvPr id="4" name="Εικόνα 3">
                <a:extLst>
                  <a:ext uri="{FF2B5EF4-FFF2-40B4-BE49-F238E27FC236}">
                    <a16:creationId xmlns:a16="http://schemas.microsoft.com/office/drawing/2014/main" id="{79C47D83-1F2A-4E09-AEE5-3C625974278C}"/>
                  </a:ext>
                </a:extLst>
              </p:cNvPr>
              <p:cNvPicPr>
                <a:picLocks noChangeAspect="1"/>
              </p:cNvPicPr>
              <p:nvPr/>
            </p:nvPicPr>
            <p:blipFill rotWithShape="1">
              <a:blip r:embed="rId4"/>
              <a:srcRect l="17257" t="21396" r="26581"/>
              <a:stretch/>
            </p:blipFill>
            <p:spPr>
              <a:xfrm>
                <a:off x="3119809" y="1923765"/>
                <a:ext cx="2873267" cy="1692220"/>
              </a:xfrm>
              <a:prstGeom prst="rect">
                <a:avLst/>
              </a:prstGeom>
            </p:spPr>
          </p:pic>
          <p:pic>
            <p:nvPicPr>
              <p:cNvPr id="5" name="Εικόνα 4">
                <a:extLst>
                  <a:ext uri="{FF2B5EF4-FFF2-40B4-BE49-F238E27FC236}">
                    <a16:creationId xmlns:a16="http://schemas.microsoft.com/office/drawing/2014/main" id="{9338D505-3A89-42BE-BACC-1A94B4374316}"/>
                  </a:ext>
                </a:extLst>
              </p:cNvPr>
              <p:cNvPicPr>
                <a:picLocks noChangeAspect="1"/>
              </p:cNvPicPr>
              <p:nvPr/>
            </p:nvPicPr>
            <p:blipFill rotWithShape="1">
              <a:blip r:embed="rId5"/>
              <a:srcRect l="16941" t="19606" r="25408"/>
              <a:stretch/>
            </p:blipFill>
            <p:spPr>
              <a:xfrm>
                <a:off x="6268837" y="1824442"/>
                <a:ext cx="3090740" cy="1813695"/>
              </a:xfrm>
              <a:prstGeom prst="rect">
                <a:avLst/>
              </a:prstGeom>
            </p:spPr>
          </p:pic>
          <p:sp>
            <p:nvSpPr>
              <p:cNvPr id="13" name="TextBox 12">
                <a:extLst>
                  <a:ext uri="{FF2B5EF4-FFF2-40B4-BE49-F238E27FC236}">
                    <a16:creationId xmlns:a16="http://schemas.microsoft.com/office/drawing/2014/main" id="{FF1D1F38-3D57-4145-934A-12B28F397102}"/>
                  </a:ext>
                </a:extLst>
              </p:cNvPr>
              <p:cNvSpPr txBox="1"/>
              <p:nvPr/>
            </p:nvSpPr>
            <p:spPr>
              <a:xfrm>
                <a:off x="106597" y="1176830"/>
                <a:ext cx="11978806" cy="523220"/>
              </a:xfrm>
              <a:prstGeom prst="rect">
                <a:avLst/>
              </a:prstGeom>
              <a:noFill/>
            </p:spPr>
            <p:txBody>
              <a:bodyPr wrap="square">
                <a:spAutoFit/>
              </a:bodyPr>
              <a:lstStyle/>
              <a:p>
                <a:r>
                  <a:rPr lang="en-GB" sz="2800" b="1" dirty="0"/>
                  <a:t>Q9: What is the percentage of immigrants in your country population? </a:t>
                </a:r>
              </a:p>
            </p:txBody>
          </p:sp>
        </p:grpSp>
        <p:pic>
          <p:nvPicPr>
            <p:cNvPr id="9" name="Picture 8" descr="Chart, pie chart&#10;&#10;Description automatically generated">
              <a:extLst>
                <a:ext uri="{FF2B5EF4-FFF2-40B4-BE49-F238E27FC236}">
                  <a16:creationId xmlns:a16="http://schemas.microsoft.com/office/drawing/2014/main" id="{1AA34365-0E43-4361-B514-1713CB8FB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9577" y="2052385"/>
              <a:ext cx="2832423" cy="1468574"/>
            </a:xfrm>
            <a:prstGeom prst="rect">
              <a:avLst/>
            </a:prstGeom>
          </p:spPr>
        </p:pic>
      </p:grpSp>
      <p:grpSp>
        <p:nvGrpSpPr>
          <p:cNvPr id="14" name="Group 13">
            <a:extLst>
              <a:ext uri="{FF2B5EF4-FFF2-40B4-BE49-F238E27FC236}">
                <a16:creationId xmlns:a16="http://schemas.microsoft.com/office/drawing/2014/main" id="{C552C6F8-1FCB-48E9-978C-5196BC12122C}"/>
              </a:ext>
            </a:extLst>
          </p:cNvPr>
          <p:cNvGrpSpPr/>
          <p:nvPr/>
        </p:nvGrpSpPr>
        <p:grpSpPr>
          <a:xfrm>
            <a:off x="106597" y="4071328"/>
            <a:ext cx="12038604" cy="2498997"/>
            <a:chOff x="106597" y="4071328"/>
            <a:chExt cx="12038604" cy="2498997"/>
          </a:xfrm>
        </p:grpSpPr>
        <p:grpSp>
          <p:nvGrpSpPr>
            <p:cNvPr id="17" name="Group 16">
              <a:extLst>
                <a:ext uri="{FF2B5EF4-FFF2-40B4-BE49-F238E27FC236}">
                  <a16:creationId xmlns:a16="http://schemas.microsoft.com/office/drawing/2014/main" id="{D2E7F20A-D077-4F28-A2E9-583BA960A3CD}"/>
                </a:ext>
              </a:extLst>
            </p:cNvPr>
            <p:cNvGrpSpPr/>
            <p:nvPr/>
          </p:nvGrpSpPr>
          <p:grpSpPr>
            <a:xfrm>
              <a:off x="106597" y="4071328"/>
              <a:ext cx="11710288" cy="2498997"/>
              <a:chOff x="106597" y="4071328"/>
              <a:chExt cx="11710288" cy="2498997"/>
            </a:xfrm>
          </p:grpSpPr>
          <p:pic>
            <p:nvPicPr>
              <p:cNvPr id="6" name="Εικόνα 5">
                <a:extLst>
                  <a:ext uri="{FF2B5EF4-FFF2-40B4-BE49-F238E27FC236}">
                    <a16:creationId xmlns:a16="http://schemas.microsoft.com/office/drawing/2014/main" id="{C9855114-0EBD-439B-AC3E-A7DCD369A7DD}"/>
                  </a:ext>
                </a:extLst>
              </p:cNvPr>
              <p:cNvPicPr>
                <a:picLocks noChangeAspect="1"/>
              </p:cNvPicPr>
              <p:nvPr/>
            </p:nvPicPr>
            <p:blipFill rotWithShape="1">
              <a:blip r:embed="rId7"/>
              <a:srcRect l="18842" t="25893" r="27784"/>
              <a:stretch/>
            </p:blipFill>
            <p:spPr>
              <a:xfrm>
                <a:off x="234014" y="4829153"/>
                <a:ext cx="2916522" cy="1704033"/>
              </a:xfrm>
              <a:prstGeom prst="rect">
                <a:avLst/>
              </a:prstGeom>
            </p:spPr>
          </p:pic>
          <p:pic>
            <p:nvPicPr>
              <p:cNvPr id="7" name="Εικόνα 6">
                <a:extLst>
                  <a:ext uri="{FF2B5EF4-FFF2-40B4-BE49-F238E27FC236}">
                    <a16:creationId xmlns:a16="http://schemas.microsoft.com/office/drawing/2014/main" id="{88F10FBF-4D47-466B-9390-437AC35209D0}"/>
                  </a:ext>
                </a:extLst>
              </p:cNvPr>
              <p:cNvPicPr>
                <a:picLocks noChangeAspect="1"/>
              </p:cNvPicPr>
              <p:nvPr/>
            </p:nvPicPr>
            <p:blipFill rotWithShape="1">
              <a:blip r:embed="rId8"/>
              <a:srcRect l="15736" t="27419" r="25069"/>
              <a:stretch/>
            </p:blipFill>
            <p:spPr>
              <a:xfrm>
                <a:off x="3150536" y="4833473"/>
                <a:ext cx="3245718" cy="1674662"/>
              </a:xfrm>
              <a:prstGeom prst="rect">
                <a:avLst/>
              </a:prstGeom>
            </p:spPr>
          </p:pic>
          <p:pic>
            <p:nvPicPr>
              <p:cNvPr id="8" name="Εικόνα 7">
                <a:extLst>
                  <a:ext uri="{FF2B5EF4-FFF2-40B4-BE49-F238E27FC236}">
                    <a16:creationId xmlns:a16="http://schemas.microsoft.com/office/drawing/2014/main" id="{E717D2B6-4B24-418D-ADEA-3027D7110DB0}"/>
                  </a:ext>
                </a:extLst>
              </p:cNvPr>
              <p:cNvPicPr>
                <a:picLocks noChangeAspect="1"/>
              </p:cNvPicPr>
              <p:nvPr/>
            </p:nvPicPr>
            <p:blipFill rotWithShape="1">
              <a:blip r:embed="rId7"/>
              <a:srcRect l="14414" t="24942" r="24368"/>
              <a:stretch/>
            </p:blipFill>
            <p:spPr>
              <a:xfrm>
                <a:off x="6124002" y="4826167"/>
                <a:ext cx="3380410" cy="1744158"/>
              </a:xfrm>
              <a:prstGeom prst="rect">
                <a:avLst/>
              </a:prstGeom>
            </p:spPr>
          </p:pic>
          <p:sp>
            <p:nvSpPr>
              <p:cNvPr id="15" name="TextBox 14">
                <a:extLst>
                  <a:ext uri="{FF2B5EF4-FFF2-40B4-BE49-F238E27FC236}">
                    <a16:creationId xmlns:a16="http://schemas.microsoft.com/office/drawing/2014/main" id="{52E4880F-47C4-4310-989C-8C6061A08E4D}"/>
                  </a:ext>
                </a:extLst>
              </p:cNvPr>
              <p:cNvSpPr txBox="1"/>
              <p:nvPr/>
            </p:nvSpPr>
            <p:spPr>
              <a:xfrm>
                <a:off x="106597" y="4071328"/>
                <a:ext cx="11710288" cy="523220"/>
              </a:xfrm>
              <a:prstGeom prst="rect">
                <a:avLst/>
              </a:prstGeom>
              <a:noFill/>
            </p:spPr>
            <p:txBody>
              <a:bodyPr wrap="square">
                <a:spAutoFit/>
              </a:bodyPr>
              <a:lstStyle/>
              <a:p>
                <a:r>
                  <a:rPr lang="en-GB" sz="2800" b="1" dirty="0"/>
                  <a:t>Q10: Do ethnic minorities suffer from discrimination in your country? </a:t>
                </a:r>
              </a:p>
            </p:txBody>
          </p:sp>
        </p:grpSp>
        <p:pic>
          <p:nvPicPr>
            <p:cNvPr id="12" name="Picture 11" descr="Chart, pie chart&#10;&#10;Description automatically generated">
              <a:extLst>
                <a:ext uri="{FF2B5EF4-FFF2-40B4-BE49-F238E27FC236}">
                  <a16:creationId xmlns:a16="http://schemas.microsoft.com/office/drawing/2014/main" id="{19C44E2D-BA9D-4D0D-8C4B-57FDDF0A4695}"/>
                </a:ext>
              </a:extLst>
            </p:cNvPr>
            <p:cNvPicPr>
              <a:picLocks noChangeAspect="1"/>
            </p:cNvPicPr>
            <p:nvPr/>
          </p:nvPicPr>
          <p:blipFill rotWithShape="1">
            <a:blip r:embed="rId9">
              <a:extLst>
                <a:ext uri="{28A0092B-C50C-407E-A947-70E740481C1C}">
                  <a14:useLocalDpi xmlns:a14="http://schemas.microsoft.com/office/drawing/2010/main" val="0"/>
                </a:ext>
              </a:extLst>
            </a:blip>
            <a:srcRect r="4963"/>
            <a:stretch/>
          </p:blipFill>
          <p:spPr>
            <a:xfrm>
              <a:off x="9312777" y="4946883"/>
              <a:ext cx="2832424" cy="1468573"/>
            </a:xfrm>
            <a:prstGeom prst="rect">
              <a:avLst/>
            </a:prstGeom>
          </p:spPr>
        </p:pic>
      </p:grpSp>
    </p:spTree>
    <p:extLst>
      <p:ext uri="{BB962C8B-B14F-4D97-AF65-F5344CB8AC3E}">
        <p14:creationId xmlns:p14="http://schemas.microsoft.com/office/powerpoint/2010/main" val="160287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0AC37-42CA-47FA-ADD8-0CDB5A46D461}"/>
              </a:ext>
            </a:extLst>
          </p:cNvPr>
          <p:cNvPicPr>
            <a:picLocks noChangeAspect="1"/>
          </p:cNvPicPr>
          <p:nvPr/>
        </p:nvPicPr>
        <p:blipFill>
          <a:blip r:embed="rId2"/>
          <a:stretch>
            <a:fillRect/>
          </a:stretch>
        </p:blipFill>
        <p:spPr>
          <a:xfrm>
            <a:off x="0" y="268049"/>
            <a:ext cx="10617958" cy="762000"/>
          </a:xfrm>
          <a:prstGeom prst="rect">
            <a:avLst/>
          </a:prstGeom>
        </p:spPr>
      </p:pic>
      <p:grpSp>
        <p:nvGrpSpPr>
          <p:cNvPr id="4" name="Group 3">
            <a:extLst>
              <a:ext uri="{FF2B5EF4-FFF2-40B4-BE49-F238E27FC236}">
                <a16:creationId xmlns:a16="http://schemas.microsoft.com/office/drawing/2014/main" id="{AA81712C-9C63-4709-9F86-C5BB183724F4}"/>
              </a:ext>
            </a:extLst>
          </p:cNvPr>
          <p:cNvGrpSpPr/>
          <p:nvPr/>
        </p:nvGrpSpPr>
        <p:grpSpPr>
          <a:xfrm>
            <a:off x="127381" y="1281359"/>
            <a:ext cx="12007387" cy="2875382"/>
            <a:chOff x="127381" y="1281359"/>
            <a:chExt cx="12007387" cy="2875382"/>
          </a:xfrm>
        </p:grpSpPr>
        <p:pic>
          <p:nvPicPr>
            <p:cNvPr id="9" name="Εικόνα 8">
              <a:extLst>
                <a:ext uri="{FF2B5EF4-FFF2-40B4-BE49-F238E27FC236}">
                  <a16:creationId xmlns:a16="http://schemas.microsoft.com/office/drawing/2014/main" id="{5C053353-7F8C-45A4-9A43-058784708504}"/>
                </a:ext>
              </a:extLst>
            </p:cNvPr>
            <p:cNvPicPr>
              <a:picLocks noChangeAspect="1"/>
            </p:cNvPicPr>
            <p:nvPr/>
          </p:nvPicPr>
          <p:blipFill rotWithShape="1">
            <a:blip r:embed="rId3"/>
            <a:srcRect l="18730" t="23967"/>
            <a:stretch/>
          </p:blipFill>
          <p:spPr>
            <a:xfrm>
              <a:off x="127381" y="2044708"/>
              <a:ext cx="3584172" cy="1411047"/>
            </a:xfrm>
            <a:prstGeom prst="rect">
              <a:avLst/>
            </a:prstGeom>
          </p:spPr>
        </p:pic>
        <p:pic>
          <p:nvPicPr>
            <p:cNvPr id="10" name="Εικόνα 9">
              <a:extLst>
                <a:ext uri="{FF2B5EF4-FFF2-40B4-BE49-F238E27FC236}">
                  <a16:creationId xmlns:a16="http://schemas.microsoft.com/office/drawing/2014/main" id="{9594F336-D2D0-4052-B85C-D54CDD9193B1}"/>
                </a:ext>
              </a:extLst>
            </p:cNvPr>
            <p:cNvPicPr>
              <a:picLocks noChangeAspect="1"/>
            </p:cNvPicPr>
            <p:nvPr/>
          </p:nvPicPr>
          <p:blipFill rotWithShape="1">
            <a:blip r:embed="rId4"/>
            <a:srcRect l="15889" t="21309" r="3505"/>
            <a:stretch/>
          </p:blipFill>
          <p:spPr>
            <a:xfrm>
              <a:off x="2497541" y="2745693"/>
              <a:ext cx="3434846" cy="1411048"/>
            </a:xfrm>
            <a:prstGeom prst="rect">
              <a:avLst/>
            </a:prstGeom>
          </p:spPr>
        </p:pic>
        <p:pic>
          <p:nvPicPr>
            <p:cNvPr id="11" name="Εικόνα 10">
              <a:extLst>
                <a:ext uri="{FF2B5EF4-FFF2-40B4-BE49-F238E27FC236}">
                  <a16:creationId xmlns:a16="http://schemas.microsoft.com/office/drawing/2014/main" id="{8A0F4F8A-B9F0-4C93-AC6A-A8AF4823F5B5}"/>
                </a:ext>
              </a:extLst>
            </p:cNvPr>
            <p:cNvPicPr>
              <a:picLocks noChangeAspect="1"/>
            </p:cNvPicPr>
            <p:nvPr/>
          </p:nvPicPr>
          <p:blipFill rotWithShape="1">
            <a:blip r:embed="rId5"/>
            <a:srcRect l="19619" t="29166"/>
            <a:stretch/>
          </p:blipFill>
          <p:spPr>
            <a:xfrm>
              <a:off x="6063352" y="2198518"/>
              <a:ext cx="3489977" cy="1294185"/>
            </a:xfrm>
            <a:prstGeom prst="rect">
              <a:avLst/>
            </a:prstGeom>
          </p:spPr>
        </p:pic>
        <p:sp>
          <p:nvSpPr>
            <p:cNvPr id="12" name="TextBox 11">
              <a:extLst>
                <a:ext uri="{FF2B5EF4-FFF2-40B4-BE49-F238E27FC236}">
                  <a16:creationId xmlns:a16="http://schemas.microsoft.com/office/drawing/2014/main" id="{FA0EFAA9-2510-46BE-9D43-186009D1733F}"/>
                </a:ext>
              </a:extLst>
            </p:cNvPr>
            <p:cNvSpPr txBox="1"/>
            <p:nvPr/>
          </p:nvSpPr>
          <p:spPr>
            <a:xfrm>
              <a:off x="286870" y="1281359"/>
              <a:ext cx="11618259" cy="954107"/>
            </a:xfrm>
            <a:prstGeom prst="rect">
              <a:avLst/>
            </a:prstGeom>
            <a:noFill/>
          </p:spPr>
          <p:txBody>
            <a:bodyPr wrap="square">
              <a:spAutoFit/>
            </a:bodyPr>
            <a:lstStyle/>
            <a:p>
              <a:r>
                <a:rPr lang="en-GB" sz="2800" b="1" dirty="0"/>
                <a:t>Q11: What is the first thing immigrants do, when they settle in a new country? </a:t>
              </a:r>
            </a:p>
          </p:txBody>
        </p:sp>
        <p:pic>
          <p:nvPicPr>
            <p:cNvPr id="3" name="Picture 2" descr="Chart&#10;&#10;Description automatically generated with medium confidence">
              <a:extLst>
                <a:ext uri="{FF2B5EF4-FFF2-40B4-BE49-F238E27FC236}">
                  <a16:creationId xmlns:a16="http://schemas.microsoft.com/office/drawing/2014/main" id="{D9E27FDB-C1A2-4649-A3BD-029CA7A2E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213" y="2611917"/>
              <a:ext cx="3532555" cy="1294185"/>
            </a:xfrm>
            <a:prstGeom prst="rect">
              <a:avLst/>
            </a:prstGeom>
          </p:spPr>
        </p:pic>
      </p:grpSp>
    </p:spTree>
    <p:extLst>
      <p:ext uri="{BB962C8B-B14F-4D97-AF65-F5344CB8AC3E}">
        <p14:creationId xmlns:p14="http://schemas.microsoft.com/office/powerpoint/2010/main" val="167453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302A44B-7EE6-4154-8B4C-FF5526B0A5FE}"/>
              </a:ext>
            </a:extLst>
          </p:cNvPr>
          <p:cNvSpPr txBox="1"/>
          <p:nvPr/>
        </p:nvSpPr>
        <p:spPr>
          <a:xfrm>
            <a:off x="143691" y="342591"/>
            <a:ext cx="11678194" cy="954107"/>
          </a:xfrm>
          <a:prstGeom prst="rect">
            <a:avLst/>
          </a:prstGeom>
          <a:noFill/>
        </p:spPr>
        <p:txBody>
          <a:bodyPr wrap="square">
            <a:spAutoFit/>
          </a:bodyPr>
          <a:lstStyle/>
          <a:p>
            <a:pPr algn="ctr"/>
            <a:r>
              <a:rPr lang="en-GB" sz="2800" b="1" dirty="0"/>
              <a:t>Q12:How important is for immigrants to speak the language of the host country and at the same time not to forget their mother tongue?  </a:t>
            </a:r>
          </a:p>
        </p:txBody>
      </p:sp>
      <p:sp>
        <p:nvSpPr>
          <p:cNvPr id="11" name="TextBox 10">
            <a:extLst>
              <a:ext uri="{FF2B5EF4-FFF2-40B4-BE49-F238E27FC236}">
                <a16:creationId xmlns:a16="http://schemas.microsoft.com/office/drawing/2014/main" id="{664CE755-0B5F-45A2-B158-719A68DD1EBD}"/>
              </a:ext>
            </a:extLst>
          </p:cNvPr>
          <p:cNvSpPr txBox="1"/>
          <p:nvPr/>
        </p:nvSpPr>
        <p:spPr>
          <a:xfrm>
            <a:off x="632346" y="1644845"/>
            <a:ext cx="10927307" cy="4870564"/>
          </a:xfrm>
          <a:prstGeom prst="rect">
            <a:avLst/>
          </a:prstGeom>
          <a:noFill/>
        </p:spPr>
        <p:txBody>
          <a:bodyPr wrap="square">
            <a:spAutoFit/>
          </a:bodyPr>
          <a:lstStyle/>
          <a:p>
            <a:pPr>
              <a:buFont typeface="Wingdings" panose="05000000000000000000" pitchFamily="2" charset="2"/>
              <a:buChar char="Ø"/>
            </a:pPr>
            <a:r>
              <a:rPr lang="en-GB" b="1" dirty="0">
                <a:solidFill>
                  <a:schemeClr val="accent1">
                    <a:lumMod val="75000"/>
                  </a:schemeClr>
                </a:solidFill>
              </a:rPr>
              <a:t>Language proficiency is extremely important for international migrants. Better language proficiency means easier assimilation in the host country and greater job opportunities and job matches, among other things. Maintaining your first language is critical to your identity and contributes to a positive self-concept. It also helps immigrants to preserve cultural and linguistic connections to their home country.</a:t>
            </a:r>
          </a:p>
          <a:p>
            <a:pPr>
              <a:buFont typeface="Wingdings" panose="05000000000000000000" pitchFamily="2" charset="2"/>
              <a:buChar char="Ø"/>
            </a:pPr>
            <a:endParaRPr lang="en-GB" sz="900" b="1" dirty="0">
              <a:solidFill>
                <a:schemeClr val="accent1">
                  <a:lumMod val="75000"/>
                </a:schemeClr>
              </a:solidFill>
            </a:endParaRPr>
          </a:p>
          <a:p>
            <a:pPr>
              <a:buFont typeface="Wingdings" panose="05000000000000000000" pitchFamily="2" charset="2"/>
              <a:buChar char="Ø"/>
            </a:pPr>
            <a:r>
              <a:rPr lang="en-GB" b="1" dirty="0">
                <a:solidFill>
                  <a:schemeClr val="accent1">
                    <a:lumMod val="75000"/>
                  </a:schemeClr>
                </a:solidFill>
              </a:rPr>
              <a:t>For me it is important that immigrants learn the language of the host country because in this way they are able to integrate better into society, to find a job without feeling excluded or discriminated. At the same time it is important that they do not forget their mother tongue because it is part of their culture and their life</a:t>
            </a:r>
          </a:p>
          <a:p>
            <a:pPr>
              <a:buFont typeface="Wingdings" panose="05000000000000000000" pitchFamily="2" charset="2"/>
              <a:buChar char="Ø"/>
            </a:pPr>
            <a:endParaRPr lang="en-GB" sz="900" b="1" dirty="0">
              <a:solidFill>
                <a:schemeClr val="accent1">
                  <a:lumMod val="75000"/>
                </a:schemeClr>
              </a:solidFill>
            </a:endParaRPr>
          </a:p>
          <a:p>
            <a:pPr>
              <a:buFont typeface="Wingdings" panose="05000000000000000000" pitchFamily="2" charset="2"/>
              <a:buChar char="Ø"/>
            </a:pPr>
            <a:r>
              <a:rPr lang="en-GB" b="1" dirty="0">
                <a:solidFill>
                  <a:schemeClr val="accent1">
                    <a:lumMod val="75000"/>
                  </a:schemeClr>
                </a:solidFill>
              </a:rPr>
              <a:t>It's important to learn the language of the host country. It depends on the individual if they need to remember their mother language.</a:t>
            </a:r>
          </a:p>
          <a:p>
            <a:pPr>
              <a:lnSpc>
                <a:spcPct val="150000"/>
              </a:lnSpc>
              <a:buFont typeface="Wingdings" panose="05000000000000000000" pitchFamily="2" charset="2"/>
              <a:buChar char="Ø"/>
            </a:pPr>
            <a:r>
              <a:rPr lang="en-GB" b="1" dirty="0" err="1">
                <a:solidFill>
                  <a:schemeClr val="accent1">
                    <a:lumMod val="75000"/>
                  </a:schemeClr>
                </a:solidFill>
              </a:rPr>
              <a:t>Asuaksesi</a:t>
            </a:r>
            <a:r>
              <a:rPr lang="en-GB" b="1" dirty="0">
                <a:solidFill>
                  <a:schemeClr val="accent1">
                    <a:lumMod val="75000"/>
                  </a:schemeClr>
                </a:solidFill>
              </a:rPr>
              <a:t> </a:t>
            </a:r>
            <a:r>
              <a:rPr lang="en-GB" b="1" dirty="0" err="1">
                <a:solidFill>
                  <a:schemeClr val="accent1">
                    <a:lumMod val="75000"/>
                  </a:schemeClr>
                </a:solidFill>
              </a:rPr>
              <a:t>toisessa</a:t>
            </a:r>
            <a:r>
              <a:rPr lang="en-GB" b="1" dirty="0">
                <a:solidFill>
                  <a:schemeClr val="accent1">
                    <a:lumMod val="75000"/>
                  </a:schemeClr>
                </a:solidFill>
              </a:rPr>
              <a:t> </a:t>
            </a:r>
            <a:r>
              <a:rPr lang="en-GB" b="1" dirty="0" err="1">
                <a:solidFill>
                  <a:schemeClr val="accent1">
                    <a:lumMod val="75000"/>
                  </a:schemeClr>
                </a:solidFill>
              </a:rPr>
              <a:t>maassa</a:t>
            </a:r>
            <a:r>
              <a:rPr lang="en-GB" b="1" dirty="0">
                <a:solidFill>
                  <a:schemeClr val="accent1">
                    <a:lumMod val="75000"/>
                  </a:schemeClr>
                </a:solidFill>
              </a:rPr>
              <a:t> </a:t>
            </a:r>
            <a:r>
              <a:rPr lang="en-GB" b="1" dirty="0" err="1">
                <a:solidFill>
                  <a:schemeClr val="accent1">
                    <a:lumMod val="75000"/>
                  </a:schemeClr>
                </a:solidFill>
              </a:rPr>
              <a:t>sinun</a:t>
            </a:r>
            <a:r>
              <a:rPr lang="en-GB" b="1" dirty="0">
                <a:solidFill>
                  <a:schemeClr val="accent1">
                    <a:lumMod val="75000"/>
                  </a:schemeClr>
                </a:solidFill>
              </a:rPr>
              <a:t> on </a:t>
            </a:r>
            <a:r>
              <a:rPr lang="en-GB" b="1" dirty="0" err="1">
                <a:solidFill>
                  <a:schemeClr val="accent1">
                    <a:lumMod val="75000"/>
                  </a:schemeClr>
                </a:solidFill>
              </a:rPr>
              <a:t>osattava</a:t>
            </a:r>
            <a:r>
              <a:rPr lang="en-GB" b="1" dirty="0">
                <a:solidFill>
                  <a:schemeClr val="accent1">
                    <a:lumMod val="75000"/>
                  </a:schemeClr>
                </a:solidFill>
              </a:rPr>
              <a:t> </a:t>
            </a:r>
            <a:r>
              <a:rPr lang="en-GB" b="1" dirty="0" err="1">
                <a:solidFill>
                  <a:schemeClr val="accent1">
                    <a:lumMod val="75000"/>
                  </a:schemeClr>
                </a:solidFill>
              </a:rPr>
              <a:t>kieli</a:t>
            </a:r>
            <a:r>
              <a:rPr lang="en-GB" b="1" dirty="0">
                <a:solidFill>
                  <a:schemeClr val="accent1">
                    <a:lumMod val="75000"/>
                  </a:schemeClr>
                </a:solidFill>
              </a:rPr>
              <a:t> </a:t>
            </a:r>
            <a:r>
              <a:rPr lang="en-GB" b="1" dirty="0" err="1">
                <a:solidFill>
                  <a:schemeClr val="accent1">
                    <a:lumMod val="75000"/>
                  </a:schemeClr>
                </a:solidFill>
              </a:rPr>
              <a:t>ollaksesi</a:t>
            </a:r>
            <a:r>
              <a:rPr lang="en-GB" b="1" dirty="0">
                <a:solidFill>
                  <a:schemeClr val="accent1">
                    <a:lumMod val="75000"/>
                  </a:schemeClr>
                </a:solidFill>
              </a:rPr>
              <a:t> </a:t>
            </a:r>
            <a:r>
              <a:rPr lang="en-GB" b="1" dirty="0" err="1">
                <a:solidFill>
                  <a:schemeClr val="accent1">
                    <a:lumMod val="75000"/>
                  </a:schemeClr>
                </a:solidFill>
              </a:rPr>
              <a:t>sosiaalinen</a:t>
            </a:r>
            <a:r>
              <a:rPr lang="en-GB" b="1" dirty="0">
                <a:solidFill>
                  <a:schemeClr val="accent1">
                    <a:lumMod val="75000"/>
                  </a:schemeClr>
                </a:solidFill>
              </a:rPr>
              <a:t> </a:t>
            </a:r>
            <a:r>
              <a:rPr lang="en-GB" b="1" dirty="0" err="1">
                <a:solidFill>
                  <a:schemeClr val="accent1">
                    <a:lumMod val="75000"/>
                  </a:schemeClr>
                </a:solidFill>
              </a:rPr>
              <a:t>ja</a:t>
            </a:r>
            <a:r>
              <a:rPr lang="en-GB" b="1" dirty="0">
                <a:solidFill>
                  <a:schemeClr val="accent1">
                    <a:lumMod val="75000"/>
                  </a:schemeClr>
                </a:solidFill>
              </a:rPr>
              <a:t> </a:t>
            </a:r>
            <a:r>
              <a:rPr lang="en-GB" b="1" dirty="0" err="1">
                <a:solidFill>
                  <a:schemeClr val="accent1">
                    <a:lumMod val="75000"/>
                  </a:schemeClr>
                </a:solidFill>
              </a:rPr>
              <a:t>työskenneltävä</a:t>
            </a:r>
            <a:r>
              <a:rPr lang="en-GB" b="1" dirty="0">
                <a:solidFill>
                  <a:schemeClr val="accent1">
                    <a:lumMod val="75000"/>
                  </a:schemeClr>
                </a:solidFill>
              </a:rPr>
              <a:t>.</a:t>
            </a:r>
          </a:p>
          <a:p>
            <a:pPr>
              <a:lnSpc>
                <a:spcPct val="150000"/>
              </a:lnSpc>
              <a:buFont typeface="Wingdings" panose="05000000000000000000" pitchFamily="2" charset="2"/>
              <a:buChar char="Ø"/>
            </a:pPr>
            <a:endParaRPr lang="en-GB" sz="800" b="1" dirty="0">
              <a:solidFill>
                <a:schemeClr val="accent1">
                  <a:lumMod val="75000"/>
                </a:schemeClr>
              </a:solidFill>
            </a:endParaRPr>
          </a:p>
          <a:p>
            <a:pPr>
              <a:buFont typeface="Wingdings" panose="05000000000000000000" pitchFamily="2" charset="2"/>
              <a:buChar char="Ø"/>
            </a:pPr>
            <a:r>
              <a:rPr lang="en-GB" b="1" dirty="0">
                <a:solidFill>
                  <a:schemeClr val="accent1">
                    <a:lumMod val="75000"/>
                  </a:schemeClr>
                </a:solidFill>
              </a:rPr>
              <a:t>Personally, I think it is necessary especially if you are going to stay permanently in this country. But it is difficult not to forget the motherboard if you do not use it. </a:t>
            </a:r>
          </a:p>
          <a:p>
            <a:pPr>
              <a:buFont typeface="Wingdings" panose="05000000000000000000" pitchFamily="2" charset="2"/>
              <a:buChar char="Ø"/>
            </a:pPr>
            <a:endParaRPr lang="en-GB" sz="900" b="1" dirty="0">
              <a:solidFill>
                <a:schemeClr val="accent1">
                  <a:lumMod val="75000"/>
                </a:schemeClr>
              </a:solidFill>
            </a:endParaRPr>
          </a:p>
          <a:p>
            <a:pPr>
              <a:buFont typeface="Wingdings" panose="05000000000000000000" pitchFamily="2" charset="2"/>
              <a:buChar char="Ø"/>
            </a:pPr>
            <a:r>
              <a:rPr lang="en-GB" b="1" dirty="0">
                <a:solidFill>
                  <a:schemeClr val="accent1">
                    <a:lumMod val="75000"/>
                  </a:schemeClr>
                </a:solidFill>
              </a:rPr>
              <a:t>It is important because it serves to communicate, establish relationships through a new language without forgetting the native one, to remember that part of oneself not to be forgotten.</a:t>
            </a:r>
          </a:p>
        </p:txBody>
      </p:sp>
    </p:spTree>
    <p:extLst>
      <p:ext uri="{BB962C8B-B14F-4D97-AF65-F5344CB8AC3E}">
        <p14:creationId xmlns:p14="http://schemas.microsoft.com/office/powerpoint/2010/main" val="59731446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417</Words>
  <Application>Microsoft Office PowerPoint</Application>
  <PresentationFormat>Ευρεία οθόνη</PresentationFormat>
  <Paragraphs>23</Paragraphs>
  <Slides>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Amasis MT Pro Black</vt:lpstr>
      <vt:lpstr>Arial</vt:lpstr>
      <vt:lpstr>Calibri</vt:lpstr>
      <vt:lpstr>Calibri Light</vt:lpstr>
      <vt:lpstr>Wingdings</vt:lpstr>
      <vt:lpstr>Θέμα του Office</vt:lpstr>
      <vt:lpstr>GREECE          DENMARK         FINLAND         ITALY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Vivian</dc:creator>
  <cp:lastModifiedBy>Vivian</cp:lastModifiedBy>
  <cp:revision>20</cp:revision>
  <dcterms:created xsi:type="dcterms:W3CDTF">2022-01-07T19:05:52Z</dcterms:created>
  <dcterms:modified xsi:type="dcterms:W3CDTF">2022-01-09T13:30:41Z</dcterms:modified>
</cp:coreProperties>
</file>